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7" r:id="rId4"/>
    <p:sldId id="261" r:id="rId5"/>
    <p:sldId id="262" r:id="rId6"/>
    <p:sldId id="266" r:id="rId7"/>
    <p:sldId id="268" r:id="rId8"/>
    <p:sldId id="269" r:id="rId9"/>
    <p:sldId id="263" r:id="rId10"/>
    <p:sldId id="265" r:id="rId11"/>
    <p:sldId id="264" r:id="rId12"/>
    <p:sldId id="270" r:id="rId13"/>
    <p:sldId id="2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ADFC74-88E0-B806-D8E5-B3CC5E71153B}" v="1" dt="2021-02-01T19:15:05.1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6ad8e92b2cc6bbe580e93f2efdb85d31ef80a8e48290892b0c034c989b306941::" providerId="AD" clId="Web-{B1ADFC74-88E0-B806-D8E5-B3CC5E71153B}"/>
    <pc:docChg chg="modSld">
      <pc:chgData name="Guest User" userId="S::urn:spo:anon#6ad8e92b2cc6bbe580e93f2efdb85d31ef80a8e48290892b0c034c989b306941::" providerId="AD" clId="Web-{B1ADFC74-88E0-B806-D8E5-B3CC5E71153B}" dt="2021-02-01T19:15:05.181" v="0" actId="1076"/>
      <pc:docMkLst>
        <pc:docMk/>
      </pc:docMkLst>
      <pc:sldChg chg="modSp">
        <pc:chgData name="Guest User" userId="S::urn:spo:anon#6ad8e92b2cc6bbe580e93f2efdb85d31ef80a8e48290892b0c034c989b306941::" providerId="AD" clId="Web-{B1ADFC74-88E0-B806-D8E5-B3CC5E71153B}" dt="2021-02-01T19:15:05.181" v="0" actId="1076"/>
        <pc:sldMkLst>
          <pc:docMk/>
          <pc:sldMk cId="2031525882" sldId="257"/>
        </pc:sldMkLst>
        <pc:picChg chg="mod">
          <ac:chgData name="Guest User" userId="S::urn:spo:anon#6ad8e92b2cc6bbe580e93f2efdb85d31ef80a8e48290892b0c034c989b306941::" providerId="AD" clId="Web-{B1ADFC74-88E0-B806-D8E5-B3CC5E71153B}" dt="2021-02-01T19:15:05.181" v="0" actId="1076"/>
          <ac:picMkLst>
            <pc:docMk/>
            <pc:sldMk cId="2031525882" sldId="257"/>
            <ac:picMk id="33" creationId="{4B705600-8697-46DF-81CA-530BF7D0EB9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63FF55-BCED-4033-811D-65B17B6A5CA6}" type="datetimeFigureOut">
              <a:rPr lang="en-IE" smtClean="0"/>
              <a:t>01/02/2021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FAFB49B-732C-4716-ABC0-2494B22BD73C}" type="slidenum">
              <a:rPr lang="en-IE" smtClean="0"/>
              <a:t>‹#›</a:t>
            </a:fld>
            <a:endParaRPr lang="en-IE"/>
          </a:p>
        </p:txBody>
      </p:sp>
    </p:spTree>
    <p:extLst>
      <p:ext uri="{BB962C8B-B14F-4D97-AF65-F5344CB8AC3E}">
        <p14:creationId xmlns:p14="http://schemas.microsoft.com/office/powerpoint/2010/main" val="1930717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63FF55-BCED-4033-811D-65B17B6A5CA6}" type="datetimeFigureOut">
              <a:rPr lang="en-IE" smtClean="0"/>
              <a:t>01/02/2021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FAFB49B-732C-4716-ABC0-2494B22BD73C}" type="slidenum">
              <a:rPr lang="en-IE" smtClean="0"/>
              <a:t>‹#›</a:t>
            </a:fld>
            <a:endParaRPr lang="en-IE"/>
          </a:p>
        </p:txBody>
      </p:sp>
    </p:spTree>
    <p:extLst>
      <p:ext uri="{BB962C8B-B14F-4D97-AF65-F5344CB8AC3E}">
        <p14:creationId xmlns:p14="http://schemas.microsoft.com/office/powerpoint/2010/main" val="4013658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63FF55-BCED-4033-811D-65B17B6A5CA6}" type="datetimeFigureOut">
              <a:rPr lang="en-IE" smtClean="0"/>
              <a:t>01/02/2021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FAFB49B-732C-4716-ABC0-2494B22BD73C}" type="slidenum">
              <a:rPr lang="en-IE" smtClean="0"/>
              <a:t>‹#›</a:t>
            </a:fld>
            <a:endParaRPr lang="en-IE"/>
          </a:p>
        </p:txBody>
      </p:sp>
    </p:spTree>
    <p:extLst>
      <p:ext uri="{BB962C8B-B14F-4D97-AF65-F5344CB8AC3E}">
        <p14:creationId xmlns:p14="http://schemas.microsoft.com/office/powerpoint/2010/main" val="3653208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63FF55-BCED-4033-811D-65B17B6A5CA6}" type="datetimeFigureOut">
              <a:rPr lang="en-IE" smtClean="0"/>
              <a:t>01/02/2021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FAFB49B-732C-4716-ABC0-2494B22BD73C}" type="slidenum">
              <a:rPr lang="en-IE" smtClean="0"/>
              <a:t>‹#›</a:t>
            </a:fld>
            <a:endParaRPr lang="en-IE"/>
          </a:p>
        </p:txBody>
      </p:sp>
    </p:spTree>
    <p:extLst>
      <p:ext uri="{BB962C8B-B14F-4D97-AF65-F5344CB8AC3E}">
        <p14:creationId xmlns:p14="http://schemas.microsoft.com/office/powerpoint/2010/main" val="14816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63FF55-BCED-4033-811D-65B17B6A5CA6}" type="datetimeFigureOut">
              <a:rPr lang="en-IE" smtClean="0"/>
              <a:t>01/02/2021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FAFB49B-732C-4716-ABC0-2494B22BD73C}" type="slidenum">
              <a:rPr lang="en-IE" smtClean="0"/>
              <a:t>‹#›</a:t>
            </a:fld>
            <a:endParaRPr lang="en-IE"/>
          </a:p>
        </p:txBody>
      </p:sp>
    </p:spTree>
    <p:extLst>
      <p:ext uri="{BB962C8B-B14F-4D97-AF65-F5344CB8AC3E}">
        <p14:creationId xmlns:p14="http://schemas.microsoft.com/office/powerpoint/2010/main" val="3833888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63FF55-BCED-4033-811D-65B17B6A5CA6}" type="datetimeFigureOut">
              <a:rPr lang="en-IE" smtClean="0"/>
              <a:t>01/02/2021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FAFB49B-732C-4716-ABC0-2494B22BD73C}" type="slidenum">
              <a:rPr lang="en-IE" smtClean="0"/>
              <a:t>‹#›</a:t>
            </a:fld>
            <a:endParaRPr lang="en-IE"/>
          </a:p>
        </p:txBody>
      </p:sp>
    </p:spTree>
    <p:extLst>
      <p:ext uri="{BB962C8B-B14F-4D97-AF65-F5344CB8AC3E}">
        <p14:creationId xmlns:p14="http://schemas.microsoft.com/office/powerpoint/2010/main" val="1548520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63FF55-BCED-4033-811D-65B17B6A5CA6}" type="datetimeFigureOut">
              <a:rPr lang="en-IE" smtClean="0"/>
              <a:t>01/02/2021</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AFAFB49B-732C-4716-ABC0-2494B22BD73C}" type="slidenum">
              <a:rPr lang="en-IE" smtClean="0"/>
              <a:t>‹#›</a:t>
            </a:fld>
            <a:endParaRPr lang="en-IE"/>
          </a:p>
        </p:txBody>
      </p:sp>
    </p:spTree>
    <p:extLst>
      <p:ext uri="{BB962C8B-B14F-4D97-AF65-F5344CB8AC3E}">
        <p14:creationId xmlns:p14="http://schemas.microsoft.com/office/powerpoint/2010/main" val="3510017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63FF55-BCED-4033-811D-65B17B6A5CA6}" type="datetimeFigureOut">
              <a:rPr lang="en-IE" smtClean="0"/>
              <a:t>01/02/2021</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AFAFB49B-732C-4716-ABC0-2494B22BD73C}" type="slidenum">
              <a:rPr lang="en-IE" smtClean="0"/>
              <a:t>‹#›</a:t>
            </a:fld>
            <a:endParaRPr lang="en-IE"/>
          </a:p>
        </p:txBody>
      </p:sp>
    </p:spTree>
    <p:extLst>
      <p:ext uri="{BB962C8B-B14F-4D97-AF65-F5344CB8AC3E}">
        <p14:creationId xmlns:p14="http://schemas.microsoft.com/office/powerpoint/2010/main" val="4267891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63FF55-BCED-4033-811D-65B17B6A5CA6}" type="datetimeFigureOut">
              <a:rPr lang="en-IE" smtClean="0"/>
              <a:t>01/02/2021</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AFAFB49B-732C-4716-ABC0-2494B22BD73C}" type="slidenum">
              <a:rPr lang="en-IE" smtClean="0"/>
              <a:t>‹#›</a:t>
            </a:fld>
            <a:endParaRPr lang="en-IE"/>
          </a:p>
        </p:txBody>
      </p:sp>
    </p:spTree>
    <p:extLst>
      <p:ext uri="{BB962C8B-B14F-4D97-AF65-F5344CB8AC3E}">
        <p14:creationId xmlns:p14="http://schemas.microsoft.com/office/powerpoint/2010/main" val="2628514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63FF55-BCED-4033-811D-65B17B6A5CA6}" type="datetimeFigureOut">
              <a:rPr lang="en-IE" smtClean="0"/>
              <a:t>01/02/2021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FAFB49B-732C-4716-ABC0-2494B22BD73C}" type="slidenum">
              <a:rPr lang="en-IE" smtClean="0"/>
              <a:t>‹#›</a:t>
            </a:fld>
            <a:endParaRPr lang="en-IE"/>
          </a:p>
        </p:txBody>
      </p:sp>
    </p:spTree>
    <p:extLst>
      <p:ext uri="{BB962C8B-B14F-4D97-AF65-F5344CB8AC3E}">
        <p14:creationId xmlns:p14="http://schemas.microsoft.com/office/powerpoint/2010/main" val="3401942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63FF55-BCED-4033-811D-65B17B6A5CA6}" type="datetimeFigureOut">
              <a:rPr lang="en-IE" smtClean="0"/>
              <a:t>01/02/2021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FAFB49B-732C-4716-ABC0-2494B22BD73C}" type="slidenum">
              <a:rPr lang="en-IE" smtClean="0"/>
              <a:t>‹#›</a:t>
            </a:fld>
            <a:endParaRPr lang="en-IE"/>
          </a:p>
        </p:txBody>
      </p:sp>
    </p:spTree>
    <p:extLst>
      <p:ext uri="{BB962C8B-B14F-4D97-AF65-F5344CB8AC3E}">
        <p14:creationId xmlns:p14="http://schemas.microsoft.com/office/powerpoint/2010/main" val="3120069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63FF55-BCED-4033-811D-65B17B6A5CA6}" type="datetimeFigureOut">
              <a:rPr lang="en-IE" smtClean="0"/>
              <a:t>01/02/2021</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AFB49B-732C-4716-ABC0-2494B22BD73C}" type="slidenum">
              <a:rPr lang="en-IE" smtClean="0"/>
              <a:t>‹#›</a:t>
            </a:fld>
            <a:endParaRPr lang="en-IE"/>
          </a:p>
        </p:txBody>
      </p:sp>
    </p:spTree>
    <p:extLst>
      <p:ext uri="{BB962C8B-B14F-4D97-AF65-F5344CB8AC3E}">
        <p14:creationId xmlns:p14="http://schemas.microsoft.com/office/powerpoint/2010/main" val="9544680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bubble chart&#10;&#10;Description automatically generated">
            <a:extLst>
              <a:ext uri="{FF2B5EF4-FFF2-40B4-BE49-F238E27FC236}">
                <a16:creationId xmlns:a16="http://schemas.microsoft.com/office/drawing/2014/main" id="{9E4BBF72-6BAC-4B9A-AF1E-E7B6E5148713}"/>
              </a:ext>
            </a:extLst>
          </p:cNvPr>
          <p:cNvPicPr>
            <a:picLocks noChangeAspect="1"/>
          </p:cNvPicPr>
          <p:nvPr/>
        </p:nvPicPr>
        <p:blipFill rotWithShape="1">
          <a:blip r:embed="rId2">
            <a:extLst>
              <a:ext uri="{28A0092B-C50C-407E-A947-70E740481C1C}">
                <a14:useLocalDpi xmlns:a14="http://schemas.microsoft.com/office/drawing/2010/main" val="0"/>
              </a:ext>
            </a:extLst>
          </a:blip>
          <a:srcRect r="2307" b="2"/>
          <a:stretch/>
        </p:blipFill>
        <p:spPr>
          <a:xfrm>
            <a:off x="921909" y="465243"/>
            <a:ext cx="8936465" cy="6151582"/>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665251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2" name="Rectangle 13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9AC00E93-4246-424A-9939-65EC29ACE298}"/>
              </a:ext>
            </a:extLst>
          </p:cNvPr>
          <p:cNvSpPr>
            <a:spLocks noGrp="1"/>
          </p:cNvSpPr>
          <p:nvPr>
            <p:ph type="title"/>
          </p:nvPr>
        </p:nvSpPr>
        <p:spPr>
          <a:xfrm>
            <a:off x="295422" y="-155045"/>
            <a:ext cx="6629247" cy="1807305"/>
          </a:xfrm>
        </p:spPr>
        <p:txBody>
          <a:bodyPr vert="horz" lIns="91440" tIns="45720" rIns="91440" bIns="45720" rtlCol="0">
            <a:normAutofit fontScale="90000"/>
          </a:bodyPr>
          <a:lstStyle/>
          <a:p>
            <a:endParaRPr lang="en-US" sz="1100" dirty="0"/>
          </a:p>
          <a:p>
            <a:endParaRPr lang="en-US" sz="1100" dirty="0"/>
          </a:p>
          <a:p>
            <a:endParaRPr lang="en-US" sz="1100" dirty="0"/>
          </a:p>
          <a:p>
            <a:endParaRPr lang="en-US" sz="1100" dirty="0"/>
          </a:p>
          <a:p>
            <a:endParaRPr lang="en-US" sz="1100" dirty="0"/>
          </a:p>
          <a:p>
            <a:endParaRPr lang="en-US" sz="1100" b="1" dirty="0"/>
          </a:p>
          <a:p>
            <a:r>
              <a:rPr lang="en-GB" sz="4600" b="1" dirty="0"/>
              <a:t>Go Games – How can we do it?</a:t>
            </a:r>
            <a:endParaRPr lang="en-US" sz="4600" b="1" dirty="0"/>
          </a:p>
          <a:p>
            <a:endParaRPr lang="en-US" sz="1100" dirty="0"/>
          </a:p>
          <a:p>
            <a:endParaRPr lang="en-US" sz="1100" dirty="0"/>
          </a:p>
          <a:p>
            <a:endParaRPr lang="en-US" sz="1100" dirty="0"/>
          </a:p>
          <a:p>
            <a:r>
              <a:rPr lang="en-US" sz="1100" dirty="0"/>
              <a:t> </a:t>
            </a:r>
          </a:p>
        </p:txBody>
      </p:sp>
      <p:sp>
        <p:nvSpPr>
          <p:cNvPr id="75" name="Content Placeholder 24">
            <a:extLst>
              <a:ext uri="{FF2B5EF4-FFF2-40B4-BE49-F238E27FC236}">
                <a16:creationId xmlns:a16="http://schemas.microsoft.com/office/drawing/2014/main" id="{63003081-2AD7-4928-9D56-0349E06EE94D}"/>
              </a:ext>
            </a:extLst>
          </p:cNvPr>
          <p:cNvSpPr>
            <a:spLocks noGrp="1"/>
          </p:cNvSpPr>
          <p:nvPr>
            <p:ph idx="1"/>
          </p:nvPr>
        </p:nvSpPr>
        <p:spPr>
          <a:xfrm>
            <a:off x="295422" y="1821472"/>
            <a:ext cx="6629247" cy="3843666"/>
          </a:xfrm>
        </p:spPr>
        <p:txBody>
          <a:bodyPr>
            <a:normAutofit lnSpcReduction="10000"/>
          </a:bodyPr>
          <a:lstStyle/>
          <a:p>
            <a:r>
              <a:rPr lang="en-IE" sz="2600" dirty="0"/>
              <a:t>Players master the basic skills of Hurling and Gaelic Football, and experience the sense of accomplishment which derives from acquiring playing proficiency on the left and right hand side of the body</a:t>
            </a:r>
          </a:p>
          <a:p>
            <a:pPr marL="0" indent="0">
              <a:buNone/>
            </a:pPr>
            <a:endParaRPr lang="en-IE" sz="2600" dirty="0"/>
          </a:p>
          <a:p>
            <a:r>
              <a:rPr lang="en-IE" sz="2600" dirty="0"/>
              <a:t>Everybody involved in Go Games should adhere to the key underpinning principles and the GAA ‘Give Respect, Get Respect’ initiative (players, parents/guardians, spectators, mentors, teachers, officials)</a:t>
            </a:r>
            <a:endParaRPr lang="en-US" sz="2600" dirty="0"/>
          </a:p>
          <a:p>
            <a:endParaRPr lang="en-US" sz="1900" dirty="0"/>
          </a:p>
        </p:txBody>
      </p:sp>
      <p:pic>
        <p:nvPicPr>
          <p:cNvPr id="2" name="Picture 1">
            <a:extLst>
              <a:ext uri="{FF2B5EF4-FFF2-40B4-BE49-F238E27FC236}">
                <a16:creationId xmlns:a16="http://schemas.microsoft.com/office/drawing/2014/main" id="{174958E1-2BAF-44DB-B396-EBF261EB5834}"/>
              </a:ext>
            </a:extLst>
          </p:cNvPr>
          <p:cNvPicPr>
            <a:picLocks noChangeAspect="1"/>
          </p:cNvPicPr>
          <p:nvPr/>
        </p:nvPicPr>
        <p:blipFill rotWithShape="1">
          <a:blip r:embed="rId2">
            <a:extLst>
              <a:ext uri="{28A0092B-C50C-407E-A947-70E740481C1C}">
                <a14:useLocalDpi xmlns:a14="http://schemas.microsoft.com/office/drawing/2010/main" val="0"/>
              </a:ext>
            </a:extLst>
          </a:blip>
          <a:srcRect l="-2795" r="6939"/>
          <a:stretch/>
        </p:blipFill>
        <p:spPr>
          <a:xfrm>
            <a:off x="6927718" y="10"/>
            <a:ext cx="5264282"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872790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Content Placeholder 20" descr="Graphical user interface&#10;&#10;Description automatically generated with medium confidence">
            <a:extLst>
              <a:ext uri="{FF2B5EF4-FFF2-40B4-BE49-F238E27FC236}">
                <a16:creationId xmlns:a16="http://schemas.microsoft.com/office/drawing/2014/main" id="{35263A94-0C75-463C-9E58-AE606DE7DB2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0"/>
            <a:ext cx="12191981" cy="6857990"/>
          </a:xfrm>
          <a:prstGeom prst="rect">
            <a:avLst/>
          </a:prstGeom>
        </p:spPr>
      </p:pic>
      <p:sp>
        <p:nvSpPr>
          <p:cNvPr id="42" name="Rectangle 4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Content Placeholder 24">
            <a:extLst>
              <a:ext uri="{FF2B5EF4-FFF2-40B4-BE49-F238E27FC236}">
                <a16:creationId xmlns:a16="http://schemas.microsoft.com/office/drawing/2014/main" id="{63003081-2AD7-4928-9D56-0349E06EE94D}"/>
              </a:ext>
            </a:extLst>
          </p:cNvPr>
          <p:cNvSpPr>
            <a:spLocks noGrp="1"/>
          </p:cNvSpPr>
          <p:nvPr>
            <p:ph idx="1"/>
          </p:nvPr>
        </p:nvSpPr>
        <p:spPr>
          <a:xfrm>
            <a:off x="1157898" y="1234159"/>
            <a:ext cx="9396670" cy="4393982"/>
          </a:xfrm>
        </p:spPr>
        <p:txBody>
          <a:bodyPr>
            <a:noAutofit/>
          </a:bodyPr>
          <a:lstStyle/>
          <a:p>
            <a:pPr marL="0" indent="0">
              <a:buNone/>
              <a:defRPr/>
            </a:pPr>
            <a:r>
              <a:rPr lang="en-IE" sz="2400" b="1" dirty="0"/>
              <a:t>Effort / Stretch Goals</a:t>
            </a:r>
            <a:endParaRPr lang="en-IE" sz="2400" dirty="0"/>
          </a:p>
          <a:p>
            <a:pPr marL="285750" indent="-285750">
              <a:buFont typeface="Arial" panose="020B0604020202020204" pitchFamily="34" charset="0"/>
              <a:buChar char="•"/>
              <a:defRPr/>
            </a:pPr>
            <a:r>
              <a:rPr lang="en-IE" sz="2400" dirty="0"/>
              <a:t>Outcome goals tend to focus on the end result which can sometimes be out of your personal control</a:t>
            </a:r>
          </a:p>
          <a:p>
            <a:pPr marL="285750" indent="-285750">
              <a:buFont typeface="Arial" panose="020B0604020202020204" pitchFamily="34" charset="0"/>
              <a:buChar char="•"/>
              <a:defRPr/>
            </a:pPr>
            <a:r>
              <a:rPr lang="en-IE" sz="2400" dirty="0"/>
              <a:t>Effort goals are motivating because players can control them and can easily see when and where progress is made - this can then lead to outcomes being achieved </a:t>
            </a:r>
          </a:p>
          <a:p>
            <a:pPr marL="285750" indent="-285750">
              <a:buFont typeface="Arial" panose="020B0604020202020204" pitchFamily="34" charset="0"/>
              <a:buChar char="•"/>
              <a:defRPr/>
            </a:pPr>
            <a:r>
              <a:rPr lang="en-IE" sz="2400" dirty="0"/>
              <a:t>Once achieved you can ‘stretch’ the goals to challenge and motivate the players</a:t>
            </a:r>
          </a:p>
          <a:p>
            <a:pPr>
              <a:defRPr/>
            </a:pPr>
            <a:endParaRPr lang="en-IE" sz="2400" dirty="0"/>
          </a:p>
          <a:p>
            <a:pPr>
              <a:defRPr/>
            </a:pPr>
            <a:r>
              <a:rPr lang="en-IE" sz="2400" dirty="0"/>
              <a:t>Outcome Goal = Strike the ball well off both sides	</a:t>
            </a:r>
          </a:p>
          <a:p>
            <a:pPr>
              <a:defRPr/>
            </a:pPr>
            <a:r>
              <a:rPr lang="en-IE" sz="2400" dirty="0"/>
              <a:t>Effort Goal = 1. Correct set up prior to swinging the </a:t>
            </a:r>
            <a:r>
              <a:rPr lang="en-IE" sz="2400" dirty="0" err="1"/>
              <a:t>hurley</a:t>
            </a:r>
            <a:r>
              <a:rPr lang="en-IE" sz="2400" dirty="0"/>
              <a:t> 			             2. C-shaped swing 	3. Correct ball toss (direction/height) </a:t>
            </a:r>
          </a:p>
        </p:txBody>
      </p:sp>
      <p:grpSp>
        <p:nvGrpSpPr>
          <p:cNvPr id="44" name="Group 43">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45" name="Rectangle 4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45">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Isosceles Triangle 4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4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9B1E25D-B3CB-4B47-9328-B41D469E33BB}"/>
              </a:ext>
            </a:extLst>
          </p:cNvPr>
          <p:cNvSpPr>
            <a:spLocks noGrp="1"/>
          </p:cNvSpPr>
          <p:nvPr>
            <p:ph type="title"/>
          </p:nvPr>
        </p:nvSpPr>
        <p:spPr>
          <a:xfrm>
            <a:off x="2424695" y="-95704"/>
            <a:ext cx="10515600" cy="1325563"/>
          </a:xfrm>
        </p:spPr>
        <p:txBody>
          <a:bodyPr/>
          <a:lstStyle/>
          <a:p>
            <a:r>
              <a:rPr lang="en-GB" sz="4400" b="1" dirty="0"/>
              <a:t>Go Games – Coaching Tools</a:t>
            </a:r>
            <a:endParaRPr lang="en-IE" dirty="0"/>
          </a:p>
        </p:txBody>
      </p:sp>
    </p:spTree>
    <p:extLst>
      <p:ext uri="{BB962C8B-B14F-4D97-AF65-F5344CB8AC3E}">
        <p14:creationId xmlns:p14="http://schemas.microsoft.com/office/powerpoint/2010/main" val="3587945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Content Placeholder 20" descr="Graphical user interface&#10;&#10;Description automatically generated with medium confidence">
            <a:extLst>
              <a:ext uri="{FF2B5EF4-FFF2-40B4-BE49-F238E27FC236}">
                <a16:creationId xmlns:a16="http://schemas.microsoft.com/office/drawing/2014/main" id="{35263A94-0C75-463C-9E58-AE606DE7DB2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0"/>
            <a:ext cx="12191981" cy="6857990"/>
          </a:xfrm>
          <a:prstGeom prst="rect">
            <a:avLst/>
          </a:prstGeom>
        </p:spPr>
      </p:pic>
      <p:sp>
        <p:nvSpPr>
          <p:cNvPr id="42" name="Rectangle 4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45" name="Rectangle 4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45">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Isosceles Triangle 4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4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9B1E25D-B3CB-4B47-9328-B41D469E33BB}"/>
              </a:ext>
            </a:extLst>
          </p:cNvPr>
          <p:cNvSpPr>
            <a:spLocks noGrp="1"/>
          </p:cNvSpPr>
          <p:nvPr>
            <p:ph type="title"/>
          </p:nvPr>
        </p:nvSpPr>
        <p:spPr>
          <a:xfrm>
            <a:off x="118949" y="312409"/>
            <a:ext cx="10515600" cy="1325563"/>
          </a:xfrm>
        </p:spPr>
        <p:txBody>
          <a:bodyPr>
            <a:normAutofit fontScale="90000"/>
          </a:bodyPr>
          <a:lstStyle/>
          <a:p>
            <a:pPr algn="ctr"/>
            <a:r>
              <a:rPr lang="en-GB" sz="4400" b="1" dirty="0"/>
              <a:t>Go Games – Coaching Tools</a:t>
            </a:r>
            <a:br>
              <a:rPr lang="en-GB" sz="4400" b="1" dirty="0"/>
            </a:br>
            <a:br>
              <a:rPr lang="en-GB" sz="4400" b="1" dirty="0"/>
            </a:br>
            <a:r>
              <a:rPr lang="en-GB" sz="2700" b="1" dirty="0"/>
              <a:t>Effort Log</a:t>
            </a:r>
            <a:endParaRPr lang="en-IE" sz="2700" dirty="0"/>
          </a:p>
        </p:txBody>
      </p:sp>
      <p:graphicFrame>
        <p:nvGraphicFramePr>
          <p:cNvPr id="4" name="Table 5">
            <a:extLst>
              <a:ext uri="{FF2B5EF4-FFF2-40B4-BE49-F238E27FC236}">
                <a16:creationId xmlns:a16="http://schemas.microsoft.com/office/drawing/2014/main" id="{76B77C26-BB92-4F29-BDE8-9A7BA190A6C4}"/>
              </a:ext>
            </a:extLst>
          </p:cNvPr>
          <p:cNvGraphicFramePr>
            <a:graphicFrameLocks noGrp="1"/>
          </p:cNvGraphicFramePr>
          <p:nvPr>
            <p:extLst>
              <p:ext uri="{D42A27DB-BD31-4B8C-83A1-F6EECF244321}">
                <p14:modId xmlns:p14="http://schemas.microsoft.com/office/powerpoint/2010/main" val="2083377096"/>
              </p:ext>
            </p:extLst>
          </p:nvPr>
        </p:nvGraphicFramePr>
        <p:xfrm>
          <a:off x="118949" y="1776440"/>
          <a:ext cx="10515600" cy="4198509"/>
        </p:xfrm>
        <a:graphic>
          <a:graphicData uri="http://schemas.openxmlformats.org/drawingml/2006/table">
            <a:tbl>
              <a:tblPr firstRow="1" bandRow="1">
                <a:tableStyleId>{D27102A9-8310-4765-A935-A1911B00CA55}</a:tableStyleId>
              </a:tblPr>
              <a:tblGrid>
                <a:gridCol w="941225">
                  <a:extLst>
                    <a:ext uri="{9D8B030D-6E8A-4147-A177-3AD203B41FA5}">
                      <a16:colId xmlns:a16="http://schemas.microsoft.com/office/drawing/2014/main" val="1888910208"/>
                    </a:ext>
                  </a:extLst>
                </a:gridCol>
                <a:gridCol w="1285461">
                  <a:extLst>
                    <a:ext uri="{9D8B030D-6E8A-4147-A177-3AD203B41FA5}">
                      <a16:colId xmlns:a16="http://schemas.microsoft.com/office/drawing/2014/main" val="2684652008"/>
                    </a:ext>
                  </a:extLst>
                </a:gridCol>
                <a:gridCol w="795130">
                  <a:extLst>
                    <a:ext uri="{9D8B030D-6E8A-4147-A177-3AD203B41FA5}">
                      <a16:colId xmlns:a16="http://schemas.microsoft.com/office/drawing/2014/main" val="2505562009"/>
                    </a:ext>
                  </a:extLst>
                </a:gridCol>
                <a:gridCol w="1192696">
                  <a:extLst>
                    <a:ext uri="{9D8B030D-6E8A-4147-A177-3AD203B41FA5}">
                      <a16:colId xmlns:a16="http://schemas.microsoft.com/office/drawing/2014/main" val="1112134215"/>
                    </a:ext>
                  </a:extLst>
                </a:gridCol>
                <a:gridCol w="967409">
                  <a:extLst>
                    <a:ext uri="{9D8B030D-6E8A-4147-A177-3AD203B41FA5}">
                      <a16:colId xmlns:a16="http://schemas.microsoft.com/office/drawing/2014/main" val="90443496"/>
                    </a:ext>
                  </a:extLst>
                </a:gridCol>
                <a:gridCol w="834887">
                  <a:extLst>
                    <a:ext uri="{9D8B030D-6E8A-4147-A177-3AD203B41FA5}">
                      <a16:colId xmlns:a16="http://schemas.microsoft.com/office/drawing/2014/main" val="4006509721"/>
                    </a:ext>
                  </a:extLst>
                </a:gridCol>
                <a:gridCol w="1590260">
                  <a:extLst>
                    <a:ext uri="{9D8B030D-6E8A-4147-A177-3AD203B41FA5}">
                      <a16:colId xmlns:a16="http://schemas.microsoft.com/office/drawing/2014/main" val="3744487480"/>
                    </a:ext>
                  </a:extLst>
                </a:gridCol>
                <a:gridCol w="1192696">
                  <a:extLst>
                    <a:ext uri="{9D8B030D-6E8A-4147-A177-3AD203B41FA5}">
                      <a16:colId xmlns:a16="http://schemas.microsoft.com/office/drawing/2014/main" val="1146634879"/>
                    </a:ext>
                  </a:extLst>
                </a:gridCol>
                <a:gridCol w="1715836">
                  <a:extLst>
                    <a:ext uri="{9D8B030D-6E8A-4147-A177-3AD203B41FA5}">
                      <a16:colId xmlns:a16="http://schemas.microsoft.com/office/drawing/2014/main" val="2606662265"/>
                    </a:ext>
                  </a:extLst>
                </a:gridCol>
              </a:tblGrid>
              <a:tr h="469208">
                <a:tc>
                  <a:txBody>
                    <a:bodyPr/>
                    <a:lstStyle/>
                    <a:p>
                      <a:pPr algn="l"/>
                      <a:r>
                        <a:rPr lang="en-IE" dirty="0"/>
                        <a:t>Coach:</a:t>
                      </a:r>
                    </a:p>
                  </a:txBody>
                  <a:tcPr>
                    <a:lnB w="12700" cap="flat" cmpd="sng" algn="ctr">
                      <a:solidFill>
                        <a:schemeClr val="tx1"/>
                      </a:solidFill>
                      <a:prstDash val="solid"/>
                      <a:round/>
                      <a:headEnd type="none" w="med" len="med"/>
                      <a:tailEnd type="none" w="med" len="med"/>
                    </a:lnB>
                  </a:tcPr>
                </a:tc>
                <a:tc>
                  <a:txBody>
                    <a:bodyPr/>
                    <a:lstStyle/>
                    <a:p>
                      <a:pPr algn="l"/>
                      <a:endParaRPr lang="en-IE"/>
                    </a:p>
                  </a:txBody>
                  <a:tcPr>
                    <a:lnB w="12700" cap="flat" cmpd="sng" algn="ctr">
                      <a:solidFill>
                        <a:schemeClr val="tx1"/>
                      </a:solidFill>
                      <a:prstDash val="solid"/>
                      <a:round/>
                      <a:headEnd type="none" w="med" len="med"/>
                      <a:tailEnd type="none" w="med" len="med"/>
                    </a:lnB>
                  </a:tcPr>
                </a:tc>
                <a:tc>
                  <a:txBody>
                    <a:bodyPr/>
                    <a:lstStyle/>
                    <a:p>
                      <a:pPr algn="l"/>
                      <a:endParaRPr lang="en-IE"/>
                    </a:p>
                  </a:txBody>
                  <a:tcPr>
                    <a:lnB w="12700" cap="flat" cmpd="sng" algn="ctr">
                      <a:solidFill>
                        <a:schemeClr val="tx1"/>
                      </a:solidFill>
                      <a:prstDash val="solid"/>
                      <a:round/>
                      <a:headEnd type="none" w="med" len="med"/>
                      <a:tailEnd type="none" w="med" len="med"/>
                    </a:lnB>
                  </a:tcPr>
                </a:tc>
                <a:tc>
                  <a:txBody>
                    <a:bodyPr/>
                    <a:lstStyle/>
                    <a:p>
                      <a:pPr algn="l"/>
                      <a:r>
                        <a:rPr lang="en-IE" dirty="0"/>
                        <a:t>Session:</a:t>
                      </a:r>
                    </a:p>
                  </a:txBody>
                  <a:tcPr>
                    <a:lnB w="12700" cap="flat" cmpd="sng" algn="ctr">
                      <a:solidFill>
                        <a:schemeClr val="tx1"/>
                      </a:solidFill>
                      <a:prstDash val="solid"/>
                      <a:round/>
                      <a:headEnd type="none" w="med" len="med"/>
                      <a:tailEnd type="none" w="med" len="med"/>
                    </a:lnB>
                  </a:tcPr>
                </a:tc>
                <a:tc>
                  <a:txBody>
                    <a:bodyPr/>
                    <a:lstStyle/>
                    <a:p>
                      <a:pPr algn="l"/>
                      <a:endParaRPr lang="en-IE"/>
                    </a:p>
                  </a:txBody>
                  <a:tcPr>
                    <a:lnB w="12700" cap="flat" cmpd="sng" algn="ctr">
                      <a:solidFill>
                        <a:schemeClr val="tx1"/>
                      </a:solidFill>
                      <a:prstDash val="solid"/>
                      <a:round/>
                      <a:headEnd type="none" w="med" len="med"/>
                      <a:tailEnd type="none" w="med" len="med"/>
                    </a:lnB>
                  </a:tcPr>
                </a:tc>
                <a:tc>
                  <a:txBody>
                    <a:bodyPr/>
                    <a:lstStyle/>
                    <a:p>
                      <a:pPr algn="l"/>
                      <a:endParaRPr lang="en-IE"/>
                    </a:p>
                  </a:txBody>
                  <a:tcPr>
                    <a:lnB w="12700" cap="flat" cmpd="sng" algn="ctr">
                      <a:solidFill>
                        <a:schemeClr val="tx1"/>
                      </a:solidFill>
                      <a:prstDash val="solid"/>
                      <a:round/>
                      <a:headEnd type="none" w="med" len="med"/>
                      <a:tailEnd type="none" w="med" len="med"/>
                    </a:lnB>
                  </a:tcPr>
                </a:tc>
                <a:tc>
                  <a:txBody>
                    <a:bodyPr/>
                    <a:lstStyle/>
                    <a:p>
                      <a:pPr algn="l"/>
                      <a:endParaRPr lang="en-IE" dirty="0"/>
                    </a:p>
                  </a:txBody>
                  <a:tcP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Date:</a:t>
                      </a:r>
                    </a:p>
                  </a:txBody>
                  <a:tcPr>
                    <a:lnB w="12700" cap="flat" cmpd="sng" algn="ctr">
                      <a:solidFill>
                        <a:schemeClr val="tx1"/>
                      </a:solidFill>
                      <a:prstDash val="solid"/>
                      <a:round/>
                      <a:headEnd type="none" w="med" len="med"/>
                      <a:tailEnd type="none" w="med" len="med"/>
                    </a:lnB>
                  </a:tcPr>
                </a:tc>
                <a:tc>
                  <a:txBody>
                    <a:bodyPr/>
                    <a:lstStyle/>
                    <a:p>
                      <a:pPr algn="l"/>
                      <a:endParaRPr lang="en-IE"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9735022"/>
                  </a:ext>
                </a:extLst>
              </a:tr>
              <a:tr h="444845">
                <a:tc>
                  <a:txBody>
                    <a:bodyPr/>
                    <a:lstStyle/>
                    <a:p>
                      <a:pPr algn="l"/>
                      <a:r>
                        <a:rPr lang="en-IE" b="1" dirty="0"/>
                        <a:t>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IE" b="1" dirty="0"/>
                        <a:t>Attendance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IE" b="1" dirty="0"/>
                        <a:t>Effort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IE" b="1" dirty="0"/>
                        <a:t>Behaviour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IE" b="1" dirty="0"/>
                        <a:t>Attitude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IE" b="1" dirty="0"/>
                        <a:t>Water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IE" b="1" dirty="0"/>
                        <a:t>Helping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IE" b="1" dirty="0"/>
                        <a:t>Teamwork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IE" b="1" dirty="0"/>
                        <a:t>Encouragement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233886"/>
                  </a:ext>
                </a:extLst>
              </a:tr>
              <a:tr h="469208">
                <a:tc>
                  <a:txBody>
                    <a:bodyPr/>
                    <a:lstStyle/>
                    <a:p>
                      <a:pPr algn="l"/>
                      <a:r>
                        <a:rPr lang="en-IE" dirty="0"/>
                        <a:t>Player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8007777"/>
                  </a:ext>
                </a:extLst>
              </a:tr>
              <a:tr h="469208">
                <a:tc>
                  <a:txBody>
                    <a:bodyPr/>
                    <a:lstStyle/>
                    <a:p>
                      <a:pPr algn="l"/>
                      <a:r>
                        <a:rPr lang="en-IE" dirty="0"/>
                        <a:t>Player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1160180"/>
                  </a:ext>
                </a:extLst>
              </a:tr>
              <a:tr h="469208">
                <a:tc>
                  <a:txBody>
                    <a:bodyPr/>
                    <a:lstStyle/>
                    <a:p>
                      <a:pPr algn="l"/>
                      <a:r>
                        <a:rPr lang="en-IE" dirty="0"/>
                        <a:t>Player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8451778"/>
                  </a:ext>
                </a:extLst>
              </a:tr>
              <a:tr h="469208">
                <a:tc>
                  <a:txBody>
                    <a:bodyPr/>
                    <a:lstStyle/>
                    <a:p>
                      <a:pPr algn="l"/>
                      <a:r>
                        <a:rPr lang="en-IE" dirty="0"/>
                        <a:t>Player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3247366"/>
                  </a:ext>
                </a:extLst>
              </a:tr>
              <a:tr h="469208">
                <a:tc>
                  <a:txBody>
                    <a:bodyPr/>
                    <a:lstStyle/>
                    <a:p>
                      <a:pPr algn="l"/>
                      <a:r>
                        <a:rPr lang="en-IE" dirty="0"/>
                        <a:t>Player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762715"/>
                  </a:ext>
                </a:extLst>
              </a:tr>
              <a:tr h="469208">
                <a:tc>
                  <a:txBody>
                    <a:bodyPr/>
                    <a:lstStyle/>
                    <a:p>
                      <a:pPr algn="l"/>
                      <a:r>
                        <a:rPr lang="en-IE" dirty="0"/>
                        <a:t>Player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5800825"/>
                  </a:ext>
                </a:extLst>
              </a:tr>
              <a:tr h="469208">
                <a:tc>
                  <a:txBody>
                    <a:bodyPr/>
                    <a:lstStyle/>
                    <a:p>
                      <a:pPr algn="l"/>
                      <a:r>
                        <a:rPr lang="en-IE" dirty="0"/>
                        <a:t>Player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9009427"/>
                  </a:ext>
                </a:extLst>
              </a:tr>
            </a:tbl>
          </a:graphicData>
        </a:graphic>
      </p:graphicFrame>
    </p:spTree>
    <p:extLst>
      <p:ext uri="{BB962C8B-B14F-4D97-AF65-F5344CB8AC3E}">
        <p14:creationId xmlns:p14="http://schemas.microsoft.com/office/powerpoint/2010/main" val="1129515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Content Placeholder 20" descr="Graphical user interface&#10;&#10;Description automatically generated with medium confidence">
            <a:extLst>
              <a:ext uri="{FF2B5EF4-FFF2-40B4-BE49-F238E27FC236}">
                <a16:creationId xmlns:a16="http://schemas.microsoft.com/office/drawing/2014/main" id="{35263A94-0C75-463C-9E58-AE606DE7DB2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0"/>
            <a:ext cx="12191981" cy="6857990"/>
          </a:xfrm>
          <a:prstGeom prst="rect">
            <a:avLst/>
          </a:prstGeom>
        </p:spPr>
      </p:pic>
      <p:sp>
        <p:nvSpPr>
          <p:cNvPr id="42" name="Rectangle 4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45" name="Rectangle 4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45">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Isosceles Triangle 4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4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9B1E25D-B3CB-4B47-9328-B41D469E33BB}"/>
              </a:ext>
            </a:extLst>
          </p:cNvPr>
          <p:cNvSpPr>
            <a:spLocks noGrp="1"/>
          </p:cNvSpPr>
          <p:nvPr>
            <p:ph type="title"/>
          </p:nvPr>
        </p:nvSpPr>
        <p:spPr>
          <a:xfrm>
            <a:off x="118949" y="236473"/>
            <a:ext cx="10515600" cy="1325563"/>
          </a:xfrm>
        </p:spPr>
        <p:txBody>
          <a:bodyPr>
            <a:normAutofit/>
          </a:bodyPr>
          <a:lstStyle/>
          <a:p>
            <a:pPr algn="ctr"/>
            <a:r>
              <a:rPr lang="en-GB" sz="4400" b="1" dirty="0"/>
              <a:t>Go Games – Practical Advice for Organisers</a:t>
            </a:r>
            <a:br>
              <a:rPr lang="en-GB" sz="4400" b="1" dirty="0"/>
            </a:br>
            <a:endParaRPr lang="en-IE" sz="2700" dirty="0"/>
          </a:p>
        </p:txBody>
      </p:sp>
      <p:sp>
        <p:nvSpPr>
          <p:cNvPr id="2" name="TextBox 1">
            <a:extLst>
              <a:ext uri="{FF2B5EF4-FFF2-40B4-BE49-F238E27FC236}">
                <a16:creationId xmlns:a16="http://schemas.microsoft.com/office/drawing/2014/main" id="{BD3FB10B-DF4C-4A2B-A6DC-8F74E70D3085}"/>
              </a:ext>
            </a:extLst>
          </p:cNvPr>
          <p:cNvSpPr txBox="1"/>
          <p:nvPr/>
        </p:nvSpPr>
        <p:spPr>
          <a:xfrm>
            <a:off x="1014060" y="1527382"/>
            <a:ext cx="9620489" cy="5632311"/>
          </a:xfrm>
          <a:prstGeom prst="rect">
            <a:avLst/>
          </a:prstGeom>
          <a:noFill/>
        </p:spPr>
        <p:txBody>
          <a:bodyPr wrap="square" rtlCol="0">
            <a:spAutoFit/>
          </a:bodyPr>
          <a:lstStyle/>
          <a:p>
            <a:pPr marL="285750" indent="-285750">
              <a:buFont typeface="Arial" panose="020B0604020202020204" pitchFamily="34" charset="0"/>
              <a:buChar char="•"/>
            </a:pPr>
            <a:r>
              <a:rPr lang="en-IE" b="1" dirty="0"/>
              <a:t>Research has proven kids play for fun – winning is not their primary motivation</a:t>
            </a:r>
          </a:p>
          <a:p>
            <a:endParaRPr lang="en-IE" dirty="0"/>
          </a:p>
          <a:p>
            <a:pPr marL="285750" indent="-285750">
              <a:buFont typeface="Arial" panose="020B0604020202020204" pitchFamily="34" charset="0"/>
              <a:buChar char="•"/>
            </a:pPr>
            <a:r>
              <a:rPr lang="en-IE" dirty="0"/>
              <a:t>Research has proven kids prefer playing &amp; losing to winning &amp; not playing</a:t>
            </a:r>
          </a:p>
          <a:p>
            <a:endParaRPr lang="en-IE" dirty="0"/>
          </a:p>
          <a:p>
            <a:pPr marL="285750" indent="-285750">
              <a:buFont typeface="Arial" panose="020B0604020202020204" pitchFamily="34" charset="0"/>
              <a:buChar char="•"/>
            </a:pPr>
            <a:r>
              <a:rPr lang="en-IE" b="1" dirty="0"/>
              <a:t>SMALLER IS BETTER - Players cannot improve if they don’t touch the ball!</a:t>
            </a:r>
          </a:p>
          <a:p>
            <a:endParaRPr lang="en-IE" dirty="0"/>
          </a:p>
          <a:p>
            <a:pPr marL="285750" indent="-285750">
              <a:buFont typeface="Arial" panose="020B0604020202020204" pitchFamily="34" charset="0"/>
              <a:buChar char="•"/>
            </a:pPr>
            <a:r>
              <a:rPr lang="en-IE" dirty="0"/>
              <a:t>Less players on the pitch = more player involvement = happier and more competent players</a:t>
            </a:r>
          </a:p>
          <a:p>
            <a:endParaRPr lang="en-IE" dirty="0"/>
          </a:p>
          <a:p>
            <a:pPr marL="285750" indent="-285750">
              <a:buFont typeface="Arial" panose="020B0604020202020204" pitchFamily="34" charset="0"/>
              <a:buChar char="•"/>
            </a:pPr>
            <a:r>
              <a:rPr lang="en-IE" b="1" dirty="0"/>
              <a:t>Teams should know their numbers in advance and communicate with the blitz organisers to make smaller-sided games – more pitches, more teams, less players per team = happy players!</a:t>
            </a:r>
          </a:p>
          <a:p>
            <a:endParaRPr lang="en-IE" dirty="0"/>
          </a:p>
          <a:p>
            <a:pPr marL="285750" indent="-285750">
              <a:buFont typeface="Arial" panose="020B0604020202020204" pitchFamily="34" charset="0"/>
              <a:buChar char="•"/>
            </a:pPr>
            <a:r>
              <a:rPr lang="en-IE" dirty="0"/>
              <a:t>Coaches have a duty to improve themselves as much as they ask their players to improve</a:t>
            </a:r>
          </a:p>
          <a:p>
            <a:endParaRPr lang="en-IE" dirty="0"/>
          </a:p>
          <a:p>
            <a:pPr marL="285750" indent="-285750">
              <a:buFont typeface="Arial" panose="020B0604020202020204" pitchFamily="34" charset="0"/>
              <a:buChar char="•"/>
            </a:pPr>
            <a:r>
              <a:rPr lang="en-IE" b="1" dirty="0"/>
              <a:t>Players should NEVER be written off at any age, young people mature and develop at different speeds so time and patience is required for optimal develop</a:t>
            </a:r>
          </a:p>
          <a:p>
            <a:endParaRPr lang="en-IE" dirty="0"/>
          </a:p>
          <a:p>
            <a:pPr marL="285750" indent="-285750">
              <a:buFont typeface="Arial" panose="020B0604020202020204" pitchFamily="34" charset="0"/>
              <a:buChar char="•"/>
            </a:pPr>
            <a:r>
              <a:rPr lang="en-IE" dirty="0"/>
              <a:t>Success as a Go Games coach is ultimately judged on if your players come back and continue playing – winning is irrelevant and a poor measure of success at this age!</a:t>
            </a: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endParaRPr lang="en-IE" dirty="0"/>
          </a:p>
        </p:txBody>
      </p:sp>
    </p:spTree>
    <p:extLst>
      <p:ext uri="{BB962C8B-B14F-4D97-AF65-F5344CB8AC3E}">
        <p14:creationId xmlns:p14="http://schemas.microsoft.com/office/powerpoint/2010/main" val="3793851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9AC00E93-4246-424A-9939-65EC29ACE298}"/>
              </a:ext>
            </a:extLst>
          </p:cNvPr>
          <p:cNvSpPr>
            <a:spLocks noGrp="1"/>
          </p:cNvSpPr>
          <p:nvPr>
            <p:ph type="title"/>
          </p:nvPr>
        </p:nvSpPr>
        <p:spPr>
          <a:xfrm>
            <a:off x="2067339" y="3168438"/>
            <a:ext cx="9845834" cy="1355750"/>
          </a:xfrm>
        </p:spPr>
        <p:txBody>
          <a:bodyPr vert="horz" lIns="91440" tIns="45720" rIns="91440" bIns="45720" rtlCol="0" anchor="b">
            <a:normAutofit fontScale="90000"/>
          </a:bodyPr>
          <a:lstStyle/>
          <a:p>
            <a:pPr algn="ctr"/>
            <a:r>
              <a:rPr lang="en-US" sz="4600" b="1" kern="1200" dirty="0">
                <a:solidFill>
                  <a:schemeClr val="tx1"/>
                </a:solidFill>
                <a:latin typeface="+mj-lt"/>
                <a:ea typeface="+mj-ea"/>
                <a:cs typeface="+mj-cs"/>
              </a:rPr>
              <a:t>Go Games – The What, The Why and The How</a:t>
            </a:r>
            <a:br>
              <a:rPr lang="en-US" sz="4600" kern="1200" dirty="0">
                <a:solidFill>
                  <a:schemeClr val="tx1"/>
                </a:solidFill>
                <a:latin typeface="+mj-lt"/>
                <a:ea typeface="+mj-ea"/>
                <a:cs typeface="+mj-cs"/>
              </a:rPr>
            </a:br>
            <a:br>
              <a:rPr lang="en-US" sz="4600" kern="1200" dirty="0">
                <a:solidFill>
                  <a:schemeClr val="tx1"/>
                </a:solidFill>
                <a:latin typeface="+mj-lt"/>
                <a:ea typeface="+mj-ea"/>
                <a:cs typeface="+mj-cs"/>
              </a:rPr>
            </a:br>
            <a:r>
              <a:rPr lang="en-US" sz="4600" kern="1200" dirty="0">
                <a:solidFill>
                  <a:schemeClr val="tx1"/>
                </a:solidFill>
                <a:latin typeface="+mj-lt"/>
                <a:ea typeface="+mj-ea"/>
                <a:cs typeface="+mj-cs"/>
              </a:rPr>
              <a:t>Stuar</a:t>
            </a:r>
            <a:r>
              <a:rPr lang="en-US" sz="4600" dirty="0"/>
              <a:t>t Reid</a:t>
            </a:r>
            <a:endParaRPr lang="en-US" sz="4600" kern="1200" dirty="0">
              <a:solidFill>
                <a:schemeClr val="tx1"/>
              </a:solidFill>
              <a:latin typeface="+mj-lt"/>
              <a:ea typeface="+mj-ea"/>
              <a:cs typeface="+mj-cs"/>
            </a:endParaRPr>
          </a:p>
        </p:txBody>
      </p:sp>
      <p:pic>
        <p:nvPicPr>
          <p:cNvPr id="33" name="Content Placeholder 9" descr="A picture containing pallette, toiletry, cosmetic&#10;&#10;Description automatically generated">
            <a:extLst>
              <a:ext uri="{FF2B5EF4-FFF2-40B4-BE49-F238E27FC236}">
                <a16:creationId xmlns:a16="http://schemas.microsoft.com/office/drawing/2014/main" id="{4B705600-8697-46DF-81CA-530BF7D0EB9D}"/>
              </a:ext>
            </a:extLst>
          </p:cNvPr>
          <p:cNvPicPr>
            <a:picLocks noChangeAspect="1"/>
          </p:cNvPicPr>
          <p:nvPr/>
        </p:nvPicPr>
        <p:blipFill rotWithShape="1">
          <a:blip r:embed="rId2">
            <a:extLst>
              <a:ext uri="{28A0092B-C50C-407E-A947-70E740481C1C}">
                <a14:useLocalDpi xmlns:a14="http://schemas.microsoft.com/office/drawing/2010/main" val="0"/>
              </a:ext>
            </a:extLst>
          </a:blip>
          <a:srcRect r="1" b="245"/>
          <a:stretch/>
        </p:blipFill>
        <p:spPr>
          <a:xfrm>
            <a:off x="4471794" y="-3047999"/>
            <a:ext cx="8542682" cy="2130473"/>
          </a:xfrm>
          <a:custGeom>
            <a:avLst/>
            <a:gdLst/>
            <a:ahLst/>
            <a:cxnLst/>
            <a:rect l="l" t="t" r="r" b="b"/>
            <a:pathLst>
              <a:path w="8542682" h="2130473">
                <a:moveTo>
                  <a:pt x="986689" y="0"/>
                </a:moveTo>
                <a:lnTo>
                  <a:pt x="8542682" y="0"/>
                </a:lnTo>
                <a:lnTo>
                  <a:pt x="8542682" y="2130473"/>
                </a:lnTo>
                <a:lnTo>
                  <a:pt x="0" y="2130473"/>
                </a:lnTo>
                <a:close/>
              </a:path>
            </a:pathLst>
          </a:custGeom>
        </p:spPr>
      </p:pic>
      <p:pic>
        <p:nvPicPr>
          <p:cNvPr id="30" name="Content Placeholder 9" descr="A picture containing pallette, toiletry, cosmetic&#10;&#10;Description automatically generated">
            <a:extLst>
              <a:ext uri="{FF2B5EF4-FFF2-40B4-BE49-F238E27FC236}">
                <a16:creationId xmlns:a16="http://schemas.microsoft.com/office/drawing/2014/main" id="{4BE0363F-F24C-4FF0-A31E-3F6C681B7D4F}"/>
              </a:ext>
            </a:extLst>
          </p:cNvPr>
          <p:cNvPicPr>
            <a:picLocks noChangeAspect="1"/>
          </p:cNvPicPr>
          <p:nvPr/>
        </p:nvPicPr>
        <p:blipFill rotWithShape="1">
          <a:blip r:embed="rId2">
            <a:extLst>
              <a:ext uri="{28A0092B-C50C-407E-A947-70E740481C1C}">
                <a14:useLocalDpi xmlns:a14="http://schemas.microsoft.com/office/drawing/2010/main" val="0"/>
              </a:ext>
            </a:extLst>
          </a:blip>
          <a:srcRect l="23273" r="24214" b="1"/>
          <a:stretch/>
        </p:blipFill>
        <p:spPr>
          <a:xfrm>
            <a:off x="20" y="-6955"/>
            <a:ext cx="4475120" cy="2130473"/>
          </a:xfrm>
          <a:custGeom>
            <a:avLst/>
            <a:gdLst/>
            <a:ahLst/>
            <a:cxnLst/>
            <a:rect l="l" t="t" r="r" b="b"/>
            <a:pathLst>
              <a:path w="4475140" h="2130473">
                <a:moveTo>
                  <a:pt x="0" y="0"/>
                </a:moveTo>
                <a:lnTo>
                  <a:pt x="1074821" y="0"/>
                </a:lnTo>
                <a:lnTo>
                  <a:pt x="1074821" y="239"/>
                </a:lnTo>
                <a:lnTo>
                  <a:pt x="4475140" y="239"/>
                </a:lnTo>
                <a:lnTo>
                  <a:pt x="3488563" y="2130473"/>
                </a:lnTo>
                <a:lnTo>
                  <a:pt x="0" y="2130473"/>
                </a:lnTo>
                <a:close/>
              </a:path>
            </a:pathLst>
          </a:custGeom>
        </p:spPr>
      </p:pic>
      <p:pic>
        <p:nvPicPr>
          <p:cNvPr id="8" name="Picture 7" descr="A picture containing food&#10;&#10;Description automatically generated">
            <a:extLst>
              <a:ext uri="{FF2B5EF4-FFF2-40B4-BE49-F238E27FC236}">
                <a16:creationId xmlns:a16="http://schemas.microsoft.com/office/drawing/2014/main" id="{75C1AF32-0FA3-4297-B7FC-D96815503B9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25" r="4" b="9838"/>
          <a:stretch/>
        </p:blipFill>
        <p:spPr>
          <a:xfrm>
            <a:off x="20" y="2279768"/>
            <a:ext cx="2239597" cy="2244420"/>
          </a:xfrm>
          <a:prstGeom prst="rect">
            <a:avLst/>
          </a:prstGeom>
        </p:spPr>
      </p:pic>
      <p:pic>
        <p:nvPicPr>
          <p:cNvPr id="10" name="Content Placeholder 9" descr="A picture containing pallette, toiletry, cosmetic&#10;&#10;Description automatically generated">
            <a:extLst>
              <a:ext uri="{FF2B5EF4-FFF2-40B4-BE49-F238E27FC236}">
                <a16:creationId xmlns:a16="http://schemas.microsoft.com/office/drawing/2014/main" id="{CFC12C73-020F-4445-ABC5-97CB25FD1C5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3807" r="24748" b="1"/>
          <a:stretch/>
        </p:blipFill>
        <p:spPr>
          <a:xfrm>
            <a:off x="7716860" y="4683320"/>
            <a:ext cx="4475140" cy="2174680"/>
          </a:xfrm>
          <a:custGeom>
            <a:avLst/>
            <a:gdLst/>
            <a:ahLst/>
            <a:cxnLst/>
            <a:rect l="l" t="t" r="r" b="b"/>
            <a:pathLst>
              <a:path w="4475140" h="2174680">
                <a:moveTo>
                  <a:pt x="1006941" y="0"/>
                </a:moveTo>
                <a:lnTo>
                  <a:pt x="4475140" y="0"/>
                </a:lnTo>
                <a:lnTo>
                  <a:pt x="4475140" y="2174680"/>
                </a:lnTo>
                <a:lnTo>
                  <a:pt x="3400319" y="2174680"/>
                </a:lnTo>
                <a:lnTo>
                  <a:pt x="3400319" y="2174202"/>
                </a:lnTo>
                <a:lnTo>
                  <a:pt x="0" y="2174202"/>
                </a:lnTo>
                <a:close/>
              </a:path>
            </a:pathLst>
          </a:custGeom>
        </p:spPr>
      </p:pic>
      <p:pic>
        <p:nvPicPr>
          <p:cNvPr id="31" name="Content Placeholder 9" descr="A picture containing pallette, toiletry, cosmetic&#10;&#10;Description automatically generated">
            <a:extLst>
              <a:ext uri="{FF2B5EF4-FFF2-40B4-BE49-F238E27FC236}">
                <a16:creationId xmlns:a16="http://schemas.microsoft.com/office/drawing/2014/main" id="{10D03C1E-BCD3-4D8A-B874-C6E829FA8C0F}"/>
              </a:ext>
            </a:extLst>
          </p:cNvPr>
          <p:cNvPicPr>
            <a:picLocks noChangeAspect="1"/>
          </p:cNvPicPr>
          <p:nvPr/>
        </p:nvPicPr>
        <p:blipFill rotWithShape="1">
          <a:blip r:embed="rId2">
            <a:extLst>
              <a:ext uri="{28A0092B-C50C-407E-A947-70E740481C1C}">
                <a14:useLocalDpi xmlns:a14="http://schemas.microsoft.com/office/drawing/2010/main" val="0"/>
              </a:ext>
            </a:extLst>
          </a:blip>
          <a:srcRect l="319" r="1261" b="2"/>
          <a:stretch/>
        </p:blipFill>
        <p:spPr>
          <a:xfrm>
            <a:off x="20" y="4682839"/>
            <a:ext cx="8563356" cy="2175160"/>
          </a:xfrm>
          <a:custGeom>
            <a:avLst/>
            <a:gdLst/>
            <a:ahLst/>
            <a:cxnLst/>
            <a:rect l="l" t="t" r="r" b="b"/>
            <a:pathLst>
              <a:path w="8563376" h="2175160">
                <a:moveTo>
                  <a:pt x="0" y="0"/>
                </a:moveTo>
                <a:lnTo>
                  <a:pt x="8563376" y="0"/>
                </a:lnTo>
                <a:lnTo>
                  <a:pt x="7555992" y="2175160"/>
                </a:lnTo>
                <a:lnTo>
                  <a:pt x="0" y="2175160"/>
                </a:lnTo>
                <a:close/>
              </a:path>
            </a:pathLst>
          </a:custGeom>
        </p:spPr>
      </p:pic>
    </p:spTree>
    <p:extLst>
      <p:ext uri="{BB962C8B-B14F-4D97-AF65-F5344CB8AC3E}">
        <p14:creationId xmlns:p14="http://schemas.microsoft.com/office/powerpoint/2010/main" val="2031525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Content Placeholder 20" descr="Graphical user interface&#10;&#10;Description automatically generated with medium confidence">
            <a:extLst>
              <a:ext uri="{FF2B5EF4-FFF2-40B4-BE49-F238E27FC236}">
                <a16:creationId xmlns:a16="http://schemas.microsoft.com/office/drawing/2014/main" id="{35263A94-0C75-463C-9E58-AE606DE7DB2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0"/>
            <a:ext cx="12191981" cy="6857990"/>
          </a:xfrm>
          <a:prstGeom prst="rect">
            <a:avLst/>
          </a:prstGeom>
        </p:spPr>
      </p:pic>
      <p:sp>
        <p:nvSpPr>
          <p:cNvPr id="42" name="Rectangle 4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Content Placeholder 24">
            <a:extLst>
              <a:ext uri="{FF2B5EF4-FFF2-40B4-BE49-F238E27FC236}">
                <a16:creationId xmlns:a16="http://schemas.microsoft.com/office/drawing/2014/main" id="{63003081-2AD7-4928-9D56-0349E06EE94D}"/>
              </a:ext>
            </a:extLst>
          </p:cNvPr>
          <p:cNvSpPr>
            <a:spLocks noGrp="1"/>
          </p:cNvSpPr>
          <p:nvPr>
            <p:ph idx="1"/>
          </p:nvPr>
        </p:nvSpPr>
        <p:spPr>
          <a:xfrm>
            <a:off x="1836148" y="2165325"/>
            <a:ext cx="8049959" cy="4393982"/>
          </a:xfrm>
        </p:spPr>
        <p:txBody>
          <a:bodyPr>
            <a:normAutofit/>
          </a:body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Answer – Everyone gets a ‘Go’ for the entire ‘Game’</a:t>
            </a:r>
          </a:p>
          <a:p>
            <a:endParaRPr lang="en-US" sz="2000" dirty="0"/>
          </a:p>
        </p:txBody>
      </p:sp>
      <p:grpSp>
        <p:nvGrpSpPr>
          <p:cNvPr id="44" name="Group 43">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45" name="Rectangle 4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45">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Isosceles Triangle 4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4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1FC5110-D71A-4D4D-B0C6-A9B556609205}"/>
              </a:ext>
            </a:extLst>
          </p:cNvPr>
          <p:cNvPicPr>
            <a:picLocks noChangeAspect="1"/>
          </p:cNvPicPr>
          <p:nvPr/>
        </p:nvPicPr>
        <p:blipFill>
          <a:blip r:embed="rId3"/>
          <a:stretch>
            <a:fillRect/>
          </a:stretch>
        </p:blipFill>
        <p:spPr>
          <a:xfrm>
            <a:off x="1916063" y="2963197"/>
            <a:ext cx="8049958" cy="3099978"/>
          </a:xfrm>
          <a:prstGeom prst="rect">
            <a:avLst/>
          </a:prstGeom>
        </p:spPr>
      </p:pic>
      <p:sp>
        <p:nvSpPr>
          <p:cNvPr id="4" name="Title 3">
            <a:extLst>
              <a:ext uri="{FF2B5EF4-FFF2-40B4-BE49-F238E27FC236}">
                <a16:creationId xmlns:a16="http://schemas.microsoft.com/office/drawing/2014/main" id="{E382F568-40F2-4692-A893-774DD8B12EC9}"/>
              </a:ext>
            </a:extLst>
          </p:cNvPr>
          <p:cNvSpPr>
            <a:spLocks noGrp="1"/>
          </p:cNvSpPr>
          <p:nvPr>
            <p:ph type="title"/>
          </p:nvPr>
        </p:nvSpPr>
        <p:spPr>
          <a:xfrm>
            <a:off x="1836148" y="343630"/>
            <a:ext cx="10515600" cy="1325563"/>
          </a:xfrm>
        </p:spPr>
        <p:txBody>
          <a:bodyPr/>
          <a:lstStyle/>
          <a:p>
            <a:r>
              <a:rPr lang="en-GB" sz="4400" b="1" dirty="0"/>
              <a:t>Go Games – What does it stand for?</a:t>
            </a:r>
            <a:endParaRPr lang="en-IE" dirty="0"/>
          </a:p>
        </p:txBody>
      </p:sp>
    </p:spTree>
    <p:extLst>
      <p:ext uri="{BB962C8B-B14F-4D97-AF65-F5344CB8AC3E}">
        <p14:creationId xmlns:p14="http://schemas.microsoft.com/office/powerpoint/2010/main" val="2975612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Content Placeholder 20" descr="Graphical user interface&#10;&#10;Description automatically generated with medium confidence">
            <a:extLst>
              <a:ext uri="{FF2B5EF4-FFF2-40B4-BE49-F238E27FC236}">
                <a16:creationId xmlns:a16="http://schemas.microsoft.com/office/drawing/2014/main" id="{35263A94-0C75-463C-9E58-AE606DE7DB2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0"/>
            <a:ext cx="12191981" cy="6857990"/>
          </a:xfrm>
          <a:prstGeom prst="rect">
            <a:avLst/>
          </a:prstGeom>
        </p:spPr>
      </p:pic>
      <p:sp>
        <p:nvSpPr>
          <p:cNvPr id="42" name="Rectangle 4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Content Placeholder 24">
            <a:extLst>
              <a:ext uri="{FF2B5EF4-FFF2-40B4-BE49-F238E27FC236}">
                <a16:creationId xmlns:a16="http://schemas.microsoft.com/office/drawing/2014/main" id="{63003081-2AD7-4928-9D56-0349E06EE94D}"/>
              </a:ext>
            </a:extLst>
          </p:cNvPr>
          <p:cNvSpPr>
            <a:spLocks noGrp="1"/>
          </p:cNvSpPr>
          <p:nvPr>
            <p:ph idx="1"/>
          </p:nvPr>
        </p:nvSpPr>
        <p:spPr>
          <a:xfrm>
            <a:off x="1576543" y="1743875"/>
            <a:ext cx="8283074" cy="4393982"/>
          </a:xfrm>
        </p:spPr>
        <p:txBody>
          <a:bodyPr>
            <a:normAutofit/>
          </a:bodyPr>
          <a:lstStyle/>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600" b="0" i="0" u="none" strike="noStrike" kern="1200" cap="none" spc="0" normalizeH="0" baseline="0" noProof="0" dirty="0">
                <a:ln>
                  <a:noFill/>
                </a:ln>
                <a:solidFill>
                  <a:prstClr val="black"/>
                </a:solidFill>
                <a:effectLst/>
                <a:uLnTx/>
                <a:uFillTx/>
                <a:latin typeface="Calibri" panose="020F0502020204030204"/>
                <a:ea typeface="+mn-ea"/>
                <a:cs typeface="+mn-cs"/>
              </a:rPr>
              <a:t>Two key objectives of Go Games:</a:t>
            </a: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IE"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defTabSz="914400" rtl="0" eaLnBrk="1" fontAlgn="auto" latinLnBrk="0" hangingPunct="1">
              <a:lnSpc>
                <a:spcPct val="90000"/>
              </a:lnSpc>
              <a:spcBef>
                <a:spcPts val="1000"/>
              </a:spcBef>
              <a:spcAft>
                <a:spcPts val="0"/>
              </a:spcAft>
              <a:buClrTx/>
              <a:buSzTx/>
              <a:buNone/>
              <a:tabLst/>
              <a:defRPr/>
            </a:pPr>
            <a:r>
              <a:rPr kumimoji="0" lang="en-IE" sz="2600" b="0" i="0" u="none" strike="noStrike" kern="1200" cap="none" spc="0" normalizeH="0" baseline="0" noProof="0" dirty="0">
                <a:ln>
                  <a:noFill/>
                </a:ln>
                <a:solidFill>
                  <a:prstClr val="black"/>
                </a:solidFill>
                <a:effectLst/>
                <a:uLnTx/>
                <a:uFillTx/>
                <a:latin typeface="Calibri" panose="020F0502020204030204"/>
                <a:ea typeface="+mn-ea"/>
                <a:cs typeface="+mn-cs"/>
              </a:rPr>
              <a:t>1. Promote Full Participation – SMALLER IS BETTER! </a:t>
            </a:r>
          </a:p>
          <a:p>
            <a:pPr marL="0" marR="0" lvl="0" indent="0" defTabSz="914400" rtl="0" eaLnBrk="1" fontAlgn="auto" latinLnBrk="0" hangingPunct="1">
              <a:lnSpc>
                <a:spcPct val="90000"/>
              </a:lnSpc>
              <a:spcBef>
                <a:spcPts val="1000"/>
              </a:spcBef>
              <a:spcAft>
                <a:spcPts val="0"/>
              </a:spcAft>
              <a:buClrTx/>
              <a:buSzTx/>
              <a:buNone/>
              <a:tabLst/>
              <a:defRPr/>
            </a:pPr>
            <a:r>
              <a:rPr kumimoji="0" lang="en-IE" sz="2600" b="0" i="0" u="none" strike="noStrike" kern="1200" cap="none" spc="0" normalizeH="0" baseline="0" noProof="0" dirty="0">
                <a:ln>
                  <a:noFill/>
                </a:ln>
                <a:solidFill>
                  <a:prstClr val="black"/>
                </a:solidFill>
                <a:effectLst/>
                <a:uLnTx/>
                <a:uFillTx/>
                <a:latin typeface="Calibri" panose="020F0502020204030204"/>
                <a:ea typeface="+mn-ea"/>
                <a:cs typeface="+mn-cs"/>
              </a:rPr>
              <a:t>2. Cater for the varying developmental needs of young</a:t>
            </a:r>
          </a:p>
          <a:p>
            <a:pPr marL="0" marR="0" lvl="0" indent="0" defTabSz="914400" rtl="0" eaLnBrk="1" fontAlgn="auto" latinLnBrk="0" hangingPunct="1">
              <a:lnSpc>
                <a:spcPct val="90000"/>
              </a:lnSpc>
              <a:spcBef>
                <a:spcPts val="1000"/>
              </a:spcBef>
              <a:spcAft>
                <a:spcPts val="0"/>
              </a:spcAft>
              <a:buClrTx/>
              <a:buSzTx/>
              <a:buNone/>
              <a:tabLst/>
              <a:defRPr/>
            </a:pPr>
            <a:r>
              <a:rPr kumimoji="0" lang="en-IE" sz="2600" b="0" i="0" u="none" strike="noStrike" kern="1200" cap="none" spc="0" normalizeH="0" baseline="0" noProof="0" dirty="0">
                <a:ln>
                  <a:noFill/>
                </a:ln>
                <a:solidFill>
                  <a:prstClr val="black"/>
                </a:solidFill>
                <a:effectLst/>
                <a:uLnTx/>
                <a:uFillTx/>
                <a:latin typeface="Calibri" panose="020F0502020204030204"/>
                <a:ea typeface="+mn-ea"/>
                <a:cs typeface="+mn-cs"/>
              </a:rPr>
              <a:t>     players (equipment &amp; rules)</a:t>
            </a: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IE"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E" sz="2600" dirty="0">
                <a:solidFill>
                  <a:prstClr val="black"/>
                </a:solidFill>
                <a:latin typeface="Calibri" panose="020F0502020204030204"/>
              </a:rPr>
              <a:t>T</a:t>
            </a:r>
            <a:r>
              <a:rPr kumimoji="0" lang="en-IE" sz="2600" b="0" i="0" u="none" strike="noStrike" kern="1200" cap="none" spc="0" normalizeH="0" baseline="0" noProof="0" dirty="0">
                <a:ln>
                  <a:noFill/>
                </a:ln>
                <a:solidFill>
                  <a:prstClr val="black"/>
                </a:solidFill>
                <a:effectLst/>
                <a:uLnTx/>
                <a:uFillTx/>
                <a:latin typeface="Calibri" panose="020F0502020204030204"/>
                <a:ea typeface="+mn-ea"/>
                <a:cs typeface="+mn-cs"/>
              </a:rPr>
              <a:t>he principle of ensuring that all participants get to play the full game </a:t>
            </a:r>
            <a:r>
              <a:rPr lang="en-IE" sz="2600" dirty="0">
                <a:solidFill>
                  <a:prstClr val="black"/>
                </a:solidFill>
                <a:latin typeface="Calibri" panose="020F0502020204030204"/>
              </a:rPr>
              <a:t>should be set in stone</a:t>
            </a:r>
            <a:r>
              <a:rPr kumimoji="0" lang="en-IE" sz="2600" b="0" i="0" u="none" strike="noStrike" kern="1200" cap="none" spc="0" normalizeH="0" baseline="0" noProof="0" dirty="0">
                <a:ln>
                  <a:noFill/>
                </a:ln>
                <a:solidFill>
                  <a:prstClr val="black"/>
                </a:solidFill>
                <a:effectLst/>
                <a:uLnTx/>
                <a:uFillTx/>
                <a:latin typeface="Calibri" panose="020F0502020204030204"/>
                <a:ea typeface="+mn-ea"/>
                <a:cs typeface="+mn-cs"/>
              </a:rPr>
              <a:t>, along with the principle of not awarding medals or trophies</a:t>
            </a:r>
            <a:endPar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sz="2000" dirty="0"/>
          </a:p>
        </p:txBody>
      </p:sp>
      <p:grpSp>
        <p:nvGrpSpPr>
          <p:cNvPr id="44" name="Group 43">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45" name="Rectangle 4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45">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Isosceles Triangle 4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4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A9D0282-8C54-47B6-B912-89F6514F3E9C}"/>
              </a:ext>
            </a:extLst>
          </p:cNvPr>
          <p:cNvSpPr>
            <a:spLocks noGrp="1"/>
          </p:cNvSpPr>
          <p:nvPr>
            <p:ph type="title"/>
          </p:nvPr>
        </p:nvSpPr>
        <p:spPr>
          <a:xfrm>
            <a:off x="2163417" y="209161"/>
            <a:ext cx="10515600" cy="1325563"/>
          </a:xfrm>
        </p:spPr>
        <p:txBody>
          <a:bodyPr/>
          <a:lstStyle/>
          <a:p>
            <a:r>
              <a:rPr lang="en-GB" sz="4400" b="1" dirty="0"/>
              <a:t>Go Games – What is the ethos?</a:t>
            </a:r>
            <a:endParaRPr lang="en-IE" dirty="0"/>
          </a:p>
        </p:txBody>
      </p:sp>
    </p:spTree>
    <p:extLst>
      <p:ext uri="{BB962C8B-B14F-4D97-AF65-F5344CB8AC3E}">
        <p14:creationId xmlns:p14="http://schemas.microsoft.com/office/powerpoint/2010/main" val="1541261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Content Placeholder 20" descr="Graphical user interface&#10;&#10;Description automatically generated with medium confidence">
            <a:extLst>
              <a:ext uri="{FF2B5EF4-FFF2-40B4-BE49-F238E27FC236}">
                <a16:creationId xmlns:a16="http://schemas.microsoft.com/office/drawing/2014/main" id="{35263A94-0C75-463C-9E58-AE606DE7DB2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0"/>
            <a:ext cx="12191981" cy="6857990"/>
          </a:xfrm>
          <a:prstGeom prst="rect">
            <a:avLst/>
          </a:prstGeom>
        </p:spPr>
      </p:pic>
      <p:sp>
        <p:nvSpPr>
          <p:cNvPr id="42" name="Rectangle 4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Content Placeholder 24">
            <a:extLst>
              <a:ext uri="{FF2B5EF4-FFF2-40B4-BE49-F238E27FC236}">
                <a16:creationId xmlns:a16="http://schemas.microsoft.com/office/drawing/2014/main" id="{63003081-2AD7-4928-9D56-0349E06EE94D}"/>
              </a:ext>
            </a:extLst>
          </p:cNvPr>
          <p:cNvSpPr>
            <a:spLocks noGrp="1"/>
          </p:cNvSpPr>
          <p:nvPr>
            <p:ph idx="1"/>
          </p:nvPr>
        </p:nvSpPr>
        <p:spPr>
          <a:xfrm>
            <a:off x="1110314" y="1920871"/>
            <a:ext cx="8283074" cy="4393982"/>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Research by Niall </a:t>
            </a: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mn-cs"/>
              </a:rPr>
              <a:t>Moyna</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(DCU) in 2004</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The benefits of Go Games are: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1. Increased enjoyment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2. Increased number of touches on the ball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3. Increased physical work rate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4. Increased perception of competence</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sz="2000" dirty="0"/>
          </a:p>
        </p:txBody>
      </p:sp>
      <p:grpSp>
        <p:nvGrpSpPr>
          <p:cNvPr id="44" name="Group 43">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45" name="Rectangle 4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45">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Isosceles Triangle 4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4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E9A4F37-096C-4F83-B7CC-81FB2F1EB2D6}"/>
              </a:ext>
            </a:extLst>
          </p:cNvPr>
          <p:cNvPicPr>
            <a:picLocks noChangeAspect="1"/>
          </p:cNvPicPr>
          <p:nvPr/>
        </p:nvPicPr>
        <p:blipFill>
          <a:blip r:embed="rId3"/>
          <a:stretch>
            <a:fillRect/>
          </a:stretch>
        </p:blipFill>
        <p:spPr>
          <a:xfrm>
            <a:off x="6668086" y="1920871"/>
            <a:ext cx="3885202" cy="3541012"/>
          </a:xfrm>
          <a:prstGeom prst="rect">
            <a:avLst/>
          </a:prstGeom>
        </p:spPr>
      </p:pic>
      <p:sp>
        <p:nvSpPr>
          <p:cNvPr id="3" name="Title 2">
            <a:extLst>
              <a:ext uri="{FF2B5EF4-FFF2-40B4-BE49-F238E27FC236}">
                <a16:creationId xmlns:a16="http://schemas.microsoft.com/office/drawing/2014/main" id="{5DF2C8E2-E22F-4F52-893C-FC0C3298270A}"/>
              </a:ext>
            </a:extLst>
          </p:cNvPr>
          <p:cNvSpPr>
            <a:spLocks noGrp="1"/>
          </p:cNvSpPr>
          <p:nvPr>
            <p:ph type="title"/>
          </p:nvPr>
        </p:nvSpPr>
        <p:spPr>
          <a:xfrm>
            <a:off x="1141965" y="386050"/>
            <a:ext cx="10515600" cy="1325563"/>
          </a:xfrm>
        </p:spPr>
        <p:txBody>
          <a:bodyPr/>
          <a:lstStyle/>
          <a:p>
            <a:r>
              <a:rPr lang="en-GB" sz="4400" b="1" dirty="0"/>
              <a:t>Go Games – What are the benefits?</a:t>
            </a:r>
            <a:endParaRPr lang="en-IE" dirty="0"/>
          </a:p>
        </p:txBody>
      </p:sp>
    </p:spTree>
    <p:extLst>
      <p:ext uri="{BB962C8B-B14F-4D97-AF65-F5344CB8AC3E}">
        <p14:creationId xmlns:p14="http://schemas.microsoft.com/office/powerpoint/2010/main" val="1895928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Content Placeholder 20" descr="Graphical user interface&#10;&#10;Description automatically generated with medium confidence">
            <a:extLst>
              <a:ext uri="{FF2B5EF4-FFF2-40B4-BE49-F238E27FC236}">
                <a16:creationId xmlns:a16="http://schemas.microsoft.com/office/drawing/2014/main" id="{35263A94-0C75-463C-9E58-AE606DE7DB2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0"/>
            <a:ext cx="12191981" cy="6857990"/>
          </a:xfrm>
          <a:prstGeom prst="rect">
            <a:avLst/>
          </a:prstGeom>
        </p:spPr>
      </p:pic>
      <p:sp>
        <p:nvSpPr>
          <p:cNvPr id="42" name="Rectangle 4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45" name="Rectangle 4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45">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Isosceles Triangle 4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4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4">
            <a:extLst>
              <a:ext uri="{FF2B5EF4-FFF2-40B4-BE49-F238E27FC236}">
                <a16:creationId xmlns:a16="http://schemas.microsoft.com/office/drawing/2014/main" id="{73FEB98C-BB5D-4AAF-B680-1278D894D2AC}"/>
              </a:ext>
            </a:extLst>
          </p:cNvPr>
          <p:cNvSpPr txBox="1">
            <a:spLocks/>
          </p:cNvSpPr>
          <p:nvPr/>
        </p:nvSpPr>
        <p:spPr>
          <a:xfrm>
            <a:off x="1789602" y="1776439"/>
            <a:ext cx="3816350" cy="3743325"/>
          </a:xfrm>
          <a:prstGeom prst="rect">
            <a:avLst/>
          </a:prstGeom>
        </p:spPr>
        <p:txBody>
          <a:bodyPr>
            <a:normAutofit fontScale="77500" lnSpcReduction="20000"/>
          </a:bodyPr>
          <a:lstStyle>
            <a:lvl1pPr marL="190500" indent="-190500" algn="l" rtl="0" eaLnBrk="0" fontAlgn="base" hangingPunct="0">
              <a:spcBef>
                <a:spcPct val="80000"/>
              </a:spcBef>
              <a:spcAft>
                <a:spcPct val="0"/>
              </a:spcAft>
              <a:buClr>
                <a:srgbClr val="005B82"/>
              </a:buClr>
              <a:buFont typeface="Wingdings" panose="05000000000000000000" pitchFamily="2" charset="2"/>
              <a:buChar char="§"/>
              <a:defRPr sz="1600">
                <a:solidFill>
                  <a:srgbClr val="6C6F70"/>
                </a:solidFill>
                <a:latin typeface="+mn-lt"/>
                <a:ea typeface="ＭＳ Ｐゴシック" pitchFamily="34" charset="-128"/>
                <a:cs typeface="+mn-cs"/>
              </a:defRPr>
            </a:lvl1pPr>
            <a:lvl2pPr marL="379413" indent="-168275" algn="l" rtl="0" eaLnBrk="0" fontAlgn="base" hangingPunct="0">
              <a:spcBef>
                <a:spcPct val="40000"/>
              </a:spcBef>
              <a:spcAft>
                <a:spcPct val="0"/>
              </a:spcAft>
              <a:buClr>
                <a:srgbClr val="6C6F70"/>
              </a:buClr>
              <a:buChar char="–"/>
              <a:defRPr sz="1400">
                <a:solidFill>
                  <a:srgbClr val="6C6F70"/>
                </a:solidFill>
                <a:latin typeface="+mn-lt"/>
                <a:ea typeface="ＭＳ Ｐゴシック" pitchFamily="34" charset="-128"/>
              </a:defRPr>
            </a:lvl2pPr>
            <a:lvl3pPr marL="558800" indent="-165100" algn="l" rtl="0" eaLnBrk="0" fontAlgn="base" hangingPunct="0">
              <a:spcBef>
                <a:spcPct val="20000"/>
              </a:spcBef>
              <a:spcAft>
                <a:spcPct val="0"/>
              </a:spcAft>
              <a:buClr>
                <a:srgbClr val="6C6F70"/>
              </a:buClr>
              <a:buChar char="•"/>
              <a:defRPr sz="1200">
                <a:solidFill>
                  <a:srgbClr val="6C6F70"/>
                </a:solidFill>
                <a:latin typeface="+mn-lt"/>
                <a:ea typeface="ＭＳ Ｐゴシック" pitchFamily="34" charset="-128"/>
              </a:defRPr>
            </a:lvl3pPr>
            <a:lvl4pPr marL="762000" indent="-190500" algn="l" rtl="0" eaLnBrk="0" fontAlgn="base" hangingPunct="0">
              <a:spcBef>
                <a:spcPct val="20000"/>
              </a:spcBef>
              <a:spcAft>
                <a:spcPct val="0"/>
              </a:spcAft>
              <a:buClr>
                <a:srgbClr val="6C6F70"/>
              </a:buClr>
              <a:buChar char="–"/>
              <a:defRPr sz="1000">
                <a:solidFill>
                  <a:srgbClr val="6C6F70"/>
                </a:solidFill>
                <a:latin typeface="+mn-lt"/>
                <a:ea typeface="ＭＳ Ｐゴシック" pitchFamily="34" charset="-128"/>
              </a:defRPr>
            </a:lvl4pPr>
            <a:lvl5pPr marL="960438" indent="-185738" algn="l" rtl="0" eaLnBrk="0" fontAlgn="base" hangingPunct="0">
              <a:spcBef>
                <a:spcPct val="20000"/>
              </a:spcBef>
              <a:spcAft>
                <a:spcPct val="0"/>
              </a:spcAft>
              <a:buClr>
                <a:srgbClr val="6C6F70"/>
              </a:buClr>
              <a:buChar char="»"/>
              <a:defRPr sz="1000">
                <a:solidFill>
                  <a:srgbClr val="6C6F70"/>
                </a:solidFill>
                <a:latin typeface="+mn-lt"/>
                <a:ea typeface="ＭＳ Ｐゴシック" pitchFamily="34" charset="-128"/>
              </a:defRPr>
            </a:lvl5pPr>
            <a:lvl6pPr marL="1417638" indent="-185738" algn="l" rtl="0" fontAlgn="base">
              <a:spcBef>
                <a:spcPct val="20000"/>
              </a:spcBef>
              <a:spcAft>
                <a:spcPct val="0"/>
              </a:spcAft>
              <a:buClr>
                <a:srgbClr val="6C6F70"/>
              </a:buClr>
              <a:buChar char="»"/>
              <a:defRPr sz="1000">
                <a:solidFill>
                  <a:srgbClr val="6C6F70"/>
                </a:solidFill>
                <a:latin typeface="+mn-lt"/>
                <a:ea typeface="+mn-ea"/>
              </a:defRPr>
            </a:lvl6pPr>
            <a:lvl7pPr marL="1874838" indent="-185738" algn="l" rtl="0" fontAlgn="base">
              <a:spcBef>
                <a:spcPct val="20000"/>
              </a:spcBef>
              <a:spcAft>
                <a:spcPct val="0"/>
              </a:spcAft>
              <a:buClr>
                <a:srgbClr val="6C6F70"/>
              </a:buClr>
              <a:buChar char="»"/>
              <a:defRPr sz="1000">
                <a:solidFill>
                  <a:srgbClr val="6C6F70"/>
                </a:solidFill>
                <a:latin typeface="+mn-lt"/>
                <a:ea typeface="+mn-ea"/>
              </a:defRPr>
            </a:lvl7pPr>
            <a:lvl8pPr marL="2332038" indent="-185738" algn="l" rtl="0" fontAlgn="base">
              <a:spcBef>
                <a:spcPct val="20000"/>
              </a:spcBef>
              <a:spcAft>
                <a:spcPct val="0"/>
              </a:spcAft>
              <a:buClr>
                <a:srgbClr val="6C6F70"/>
              </a:buClr>
              <a:buChar char="»"/>
              <a:defRPr sz="1000">
                <a:solidFill>
                  <a:srgbClr val="6C6F70"/>
                </a:solidFill>
                <a:latin typeface="+mn-lt"/>
                <a:ea typeface="+mn-ea"/>
              </a:defRPr>
            </a:lvl8pPr>
            <a:lvl9pPr marL="2789238" indent="-185738" algn="l" rtl="0" fontAlgn="base">
              <a:spcBef>
                <a:spcPct val="20000"/>
              </a:spcBef>
              <a:spcAft>
                <a:spcPct val="0"/>
              </a:spcAft>
              <a:buClr>
                <a:srgbClr val="6C6F70"/>
              </a:buClr>
              <a:buChar char="»"/>
              <a:defRPr sz="1000">
                <a:solidFill>
                  <a:srgbClr val="6C6F70"/>
                </a:solidFill>
                <a:latin typeface="+mn-lt"/>
                <a:ea typeface="+mn-ea"/>
              </a:defRPr>
            </a:lvl9pPr>
          </a:lstStyle>
          <a:p>
            <a:pPr marL="0" indent="0" eaLnBrk="1" hangingPunct="1">
              <a:lnSpc>
                <a:spcPct val="140000"/>
              </a:lnSpc>
              <a:buFont typeface="Arial" charset="0"/>
              <a:buNone/>
              <a:defRPr/>
            </a:pPr>
            <a:r>
              <a:rPr lang="en-GB" sz="2800" kern="0" dirty="0">
                <a:solidFill>
                  <a:srgbClr val="1F4EB7"/>
                </a:solidFill>
                <a:cs typeface="Arial" charset="0"/>
              </a:rPr>
              <a:t>Why do children and young people </a:t>
            </a:r>
            <a:r>
              <a:rPr lang="en-GB" sz="2800" b="1" kern="0" dirty="0">
                <a:solidFill>
                  <a:srgbClr val="1F4EB7"/>
                </a:solidFill>
                <a:cs typeface="Arial" charset="0"/>
              </a:rPr>
              <a:t>participate in sport?</a:t>
            </a:r>
          </a:p>
          <a:p>
            <a:pPr eaLnBrk="1" hangingPunct="1">
              <a:buFont typeface="Arial" charset="0"/>
              <a:buNone/>
              <a:defRPr/>
            </a:pPr>
            <a:endParaRPr lang="en-GB" kern="0" dirty="0">
              <a:solidFill>
                <a:srgbClr val="1F4EB7"/>
              </a:solidFill>
              <a:cs typeface="Arial" charset="0"/>
            </a:endParaRPr>
          </a:p>
          <a:p>
            <a:pPr lvl="1" eaLnBrk="1" hangingPunct="1">
              <a:lnSpc>
                <a:spcPct val="140000"/>
              </a:lnSpc>
              <a:buFont typeface="Arial" panose="020B0604020202020204" pitchFamily="34" charset="0"/>
              <a:buChar char="•"/>
              <a:defRPr/>
            </a:pPr>
            <a:r>
              <a:rPr lang="en-GB" sz="2800" kern="0" dirty="0">
                <a:solidFill>
                  <a:srgbClr val="1F4EB7"/>
                </a:solidFill>
                <a:cs typeface="Arial" charset="0"/>
              </a:rPr>
              <a:t>For fun and enjoyment</a:t>
            </a:r>
          </a:p>
          <a:p>
            <a:pPr lvl="1" eaLnBrk="1" hangingPunct="1">
              <a:buFont typeface="Arial" panose="020B0604020202020204" pitchFamily="34" charset="0"/>
              <a:buChar char="•"/>
              <a:defRPr/>
            </a:pPr>
            <a:r>
              <a:rPr lang="en-GB" sz="2800" kern="0" dirty="0">
                <a:solidFill>
                  <a:srgbClr val="1F4EB7"/>
                </a:solidFill>
                <a:cs typeface="Arial" charset="0"/>
              </a:rPr>
              <a:t>To improve their skills</a:t>
            </a:r>
          </a:p>
          <a:p>
            <a:pPr lvl="1" eaLnBrk="1" hangingPunct="1">
              <a:buFont typeface="Arial" panose="020B0604020202020204" pitchFamily="34" charset="0"/>
              <a:buChar char="•"/>
              <a:defRPr/>
            </a:pPr>
            <a:r>
              <a:rPr lang="en-GB" sz="2800" kern="0" dirty="0">
                <a:solidFill>
                  <a:srgbClr val="1F4EB7"/>
                </a:solidFill>
                <a:cs typeface="Arial" charset="0"/>
              </a:rPr>
              <a:t>To get fit</a:t>
            </a:r>
          </a:p>
          <a:p>
            <a:pPr lvl="1" eaLnBrk="1" hangingPunct="1">
              <a:buFont typeface="Arial" panose="020B0604020202020204" pitchFamily="34" charset="0"/>
              <a:buChar char="•"/>
              <a:defRPr/>
            </a:pPr>
            <a:r>
              <a:rPr lang="en-GB" sz="2800" kern="0" dirty="0">
                <a:solidFill>
                  <a:srgbClr val="1F4EB7"/>
                </a:solidFill>
                <a:cs typeface="Arial" charset="0"/>
              </a:rPr>
              <a:t>To play as part of a team</a:t>
            </a:r>
          </a:p>
          <a:p>
            <a:pPr lvl="1" eaLnBrk="1" hangingPunct="1">
              <a:buFont typeface="Arial" panose="020B0604020202020204" pitchFamily="34" charset="0"/>
              <a:buChar char="•"/>
              <a:defRPr/>
            </a:pPr>
            <a:r>
              <a:rPr lang="en-GB" sz="2800" kern="0" dirty="0">
                <a:solidFill>
                  <a:srgbClr val="1F4EB7"/>
                </a:solidFill>
                <a:cs typeface="Arial" charset="0"/>
              </a:rPr>
              <a:t>For the challenge of competition</a:t>
            </a:r>
          </a:p>
          <a:p>
            <a:pPr eaLnBrk="1" hangingPunct="1">
              <a:buFont typeface="Arial" charset="0"/>
              <a:buChar char="•"/>
              <a:defRPr/>
            </a:pPr>
            <a:endParaRPr lang="en-GB" kern="0" dirty="0">
              <a:solidFill>
                <a:srgbClr val="1F4EB7"/>
              </a:solidFill>
              <a:cs typeface="Arial" charset="0"/>
            </a:endParaRPr>
          </a:p>
        </p:txBody>
      </p:sp>
      <p:sp>
        <p:nvSpPr>
          <p:cNvPr id="19" name="Text Placeholder 4">
            <a:extLst>
              <a:ext uri="{FF2B5EF4-FFF2-40B4-BE49-F238E27FC236}">
                <a16:creationId xmlns:a16="http://schemas.microsoft.com/office/drawing/2014/main" id="{AB351C57-A563-4B5E-B996-BB08C2D3F76F}"/>
              </a:ext>
            </a:extLst>
          </p:cNvPr>
          <p:cNvSpPr txBox="1">
            <a:spLocks/>
          </p:cNvSpPr>
          <p:nvPr/>
        </p:nvSpPr>
        <p:spPr bwMode="auto">
          <a:xfrm>
            <a:off x="5927727" y="1776440"/>
            <a:ext cx="3816350" cy="3743325"/>
          </a:xfrm>
          <a:prstGeom prst="rect">
            <a:avLst/>
          </a:prstGeom>
          <a:noFill/>
          <a:ln>
            <a:noFill/>
          </a:ln>
        </p:spPr>
        <p:txBody>
          <a:bodyPr>
            <a:normAutofit/>
          </a:bodyPr>
          <a:lstStyle>
            <a:lvl1pPr marL="342900" indent="-3429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120000"/>
              </a:lnSpc>
              <a:spcAft>
                <a:spcPts val="0"/>
              </a:spcAft>
              <a:buFont typeface="Arial" charset="0"/>
              <a:buNone/>
              <a:defRPr/>
            </a:pPr>
            <a:r>
              <a:rPr lang="en-GB" sz="2200" dirty="0">
                <a:solidFill>
                  <a:srgbClr val="1F4EB7"/>
                </a:solidFill>
                <a:latin typeface="+mn-lt"/>
                <a:cs typeface="Arial" charset="0"/>
              </a:rPr>
              <a:t>Why do children and young people </a:t>
            </a:r>
            <a:r>
              <a:rPr lang="en-GB" sz="2200" b="1" dirty="0">
                <a:solidFill>
                  <a:srgbClr val="1F4EB7"/>
                </a:solidFill>
                <a:latin typeface="+mn-lt"/>
                <a:cs typeface="Arial" charset="0"/>
              </a:rPr>
              <a:t>drop out of sport?</a:t>
            </a:r>
            <a:br>
              <a:rPr lang="en-GB" sz="2200" dirty="0">
                <a:solidFill>
                  <a:srgbClr val="1F4EB7"/>
                </a:solidFill>
                <a:latin typeface="+mn-lt"/>
                <a:cs typeface="Arial" charset="0"/>
              </a:rPr>
            </a:br>
            <a:endParaRPr lang="en-GB" sz="2200" dirty="0">
              <a:solidFill>
                <a:srgbClr val="1F4EB7"/>
              </a:solidFill>
              <a:latin typeface="+mn-lt"/>
              <a:cs typeface="Arial" charset="0"/>
            </a:endParaRPr>
          </a:p>
          <a:p>
            <a:pPr marL="342000" lvl="1" indent="-342000" eaLnBrk="1" hangingPunct="1">
              <a:lnSpc>
                <a:spcPct val="120000"/>
              </a:lnSpc>
              <a:spcAft>
                <a:spcPts val="0"/>
              </a:spcAft>
              <a:buFont typeface="Arial" pitchFamily="34" charset="0"/>
              <a:buChar char="•"/>
              <a:defRPr/>
            </a:pPr>
            <a:r>
              <a:rPr lang="en-GB" sz="2200" dirty="0">
                <a:solidFill>
                  <a:srgbClr val="1F4EB7"/>
                </a:solidFill>
                <a:latin typeface="+mn-lt"/>
                <a:cs typeface="Arial" charset="0"/>
              </a:rPr>
              <a:t>Pressure to win</a:t>
            </a:r>
          </a:p>
          <a:p>
            <a:pPr marL="342000" lvl="1" indent="-342000" eaLnBrk="1" hangingPunct="1">
              <a:lnSpc>
                <a:spcPct val="120000"/>
              </a:lnSpc>
              <a:spcAft>
                <a:spcPts val="0"/>
              </a:spcAft>
              <a:buFont typeface="Arial" pitchFamily="34" charset="0"/>
              <a:buChar char="•"/>
              <a:defRPr/>
            </a:pPr>
            <a:r>
              <a:rPr lang="en-GB" sz="2200" dirty="0">
                <a:solidFill>
                  <a:srgbClr val="1F4EB7"/>
                </a:solidFill>
                <a:latin typeface="+mn-lt"/>
                <a:cs typeface="Arial" charset="0"/>
              </a:rPr>
              <a:t>Pressure to train</a:t>
            </a:r>
          </a:p>
          <a:p>
            <a:pPr marL="342000" lvl="1" indent="-342000" eaLnBrk="1" hangingPunct="1">
              <a:lnSpc>
                <a:spcPct val="120000"/>
              </a:lnSpc>
              <a:spcAft>
                <a:spcPts val="0"/>
              </a:spcAft>
              <a:buFont typeface="Arial" pitchFamily="34" charset="0"/>
              <a:buChar char="•"/>
              <a:defRPr/>
            </a:pPr>
            <a:r>
              <a:rPr lang="en-GB" sz="2200" dirty="0">
                <a:solidFill>
                  <a:srgbClr val="1F4EB7"/>
                </a:solidFill>
                <a:latin typeface="+mn-lt"/>
                <a:cs typeface="Arial" charset="0"/>
              </a:rPr>
              <a:t>Wanted to do other things</a:t>
            </a:r>
          </a:p>
          <a:p>
            <a:pPr eaLnBrk="1" hangingPunct="1">
              <a:defRPr/>
            </a:pPr>
            <a:endParaRPr lang="en-GB" sz="2200" dirty="0">
              <a:solidFill>
                <a:srgbClr val="1F4EB7"/>
              </a:solidFill>
              <a:latin typeface="Arial" charset="0"/>
              <a:cs typeface="Arial" charset="0"/>
            </a:endParaRPr>
          </a:p>
        </p:txBody>
      </p:sp>
      <p:sp>
        <p:nvSpPr>
          <p:cNvPr id="6" name="Title 5">
            <a:extLst>
              <a:ext uri="{FF2B5EF4-FFF2-40B4-BE49-F238E27FC236}">
                <a16:creationId xmlns:a16="http://schemas.microsoft.com/office/drawing/2014/main" id="{39C88115-D18F-4C5E-82A3-644867571CF1}"/>
              </a:ext>
            </a:extLst>
          </p:cNvPr>
          <p:cNvSpPr>
            <a:spLocks noGrp="1"/>
          </p:cNvSpPr>
          <p:nvPr>
            <p:ph type="title"/>
          </p:nvPr>
        </p:nvSpPr>
        <p:spPr>
          <a:xfrm>
            <a:off x="1789602" y="159606"/>
            <a:ext cx="10515600" cy="1325563"/>
          </a:xfrm>
        </p:spPr>
        <p:txBody>
          <a:bodyPr/>
          <a:lstStyle/>
          <a:p>
            <a:r>
              <a:rPr lang="en-GB" sz="4400" b="1" dirty="0"/>
              <a:t>Go Games – Why do we play?</a:t>
            </a:r>
            <a:endParaRPr lang="en-IE" dirty="0"/>
          </a:p>
        </p:txBody>
      </p:sp>
    </p:spTree>
    <p:extLst>
      <p:ext uri="{BB962C8B-B14F-4D97-AF65-F5344CB8AC3E}">
        <p14:creationId xmlns:p14="http://schemas.microsoft.com/office/powerpoint/2010/main" val="414621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Content Placeholder 20" descr="Graphical user interface&#10;&#10;Description automatically generated with medium confidence">
            <a:extLst>
              <a:ext uri="{FF2B5EF4-FFF2-40B4-BE49-F238E27FC236}">
                <a16:creationId xmlns:a16="http://schemas.microsoft.com/office/drawing/2014/main" id="{35263A94-0C75-463C-9E58-AE606DE7DB2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0"/>
            <a:ext cx="12191981" cy="6857990"/>
          </a:xfrm>
          <a:prstGeom prst="rect">
            <a:avLst/>
          </a:prstGeom>
        </p:spPr>
      </p:pic>
      <p:sp>
        <p:nvSpPr>
          <p:cNvPr id="42" name="Rectangle 4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45" name="Rectangle 4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45">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Isosceles Triangle 4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4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
            <a:extLst>
              <a:ext uri="{FF2B5EF4-FFF2-40B4-BE49-F238E27FC236}">
                <a16:creationId xmlns:a16="http://schemas.microsoft.com/office/drawing/2014/main" id="{DA575B93-8320-4266-8431-290DAC4F2134}"/>
              </a:ext>
            </a:extLst>
          </p:cNvPr>
          <p:cNvSpPr>
            <a:spLocks noChangeArrowheads="1"/>
          </p:cNvSpPr>
          <p:nvPr/>
        </p:nvSpPr>
        <p:spPr bwMode="auto">
          <a:xfrm>
            <a:off x="1485889" y="1982788"/>
            <a:ext cx="46101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IE" altLang="en-US" sz="2200" b="1" dirty="0">
                <a:solidFill>
                  <a:srgbClr val="1F4EB7"/>
                </a:solidFill>
              </a:rPr>
              <a:t>Winning</a:t>
            </a:r>
          </a:p>
          <a:p>
            <a:r>
              <a:rPr lang="en-IE" altLang="en-US" sz="2200" dirty="0">
                <a:solidFill>
                  <a:srgbClr val="1F4EB7"/>
                </a:solidFill>
              </a:rPr>
              <a:t>• Learning to compete effectively</a:t>
            </a:r>
          </a:p>
          <a:p>
            <a:r>
              <a:rPr lang="en-IE" altLang="en-US" sz="2200" dirty="0">
                <a:solidFill>
                  <a:srgbClr val="1F4EB7"/>
                </a:solidFill>
              </a:rPr>
              <a:t>• Wanting to win, not at all costs,        but through concerted effort</a:t>
            </a:r>
          </a:p>
        </p:txBody>
      </p:sp>
      <p:sp>
        <p:nvSpPr>
          <p:cNvPr id="20" name="Rectangle 2">
            <a:extLst>
              <a:ext uri="{FF2B5EF4-FFF2-40B4-BE49-F238E27FC236}">
                <a16:creationId xmlns:a16="http://schemas.microsoft.com/office/drawing/2014/main" id="{E07C2AAC-C63B-4B09-AE66-33026F1C515A}"/>
              </a:ext>
            </a:extLst>
          </p:cNvPr>
          <p:cNvSpPr>
            <a:spLocks noChangeArrowheads="1"/>
          </p:cNvSpPr>
          <p:nvPr/>
        </p:nvSpPr>
        <p:spPr bwMode="auto">
          <a:xfrm>
            <a:off x="1448583" y="3842203"/>
            <a:ext cx="4684712"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IE" altLang="en-US" sz="2200" b="1" dirty="0">
                <a:solidFill>
                  <a:srgbClr val="1F4EB7"/>
                </a:solidFill>
              </a:rPr>
              <a:t>Teaching young people vital life skills through sport</a:t>
            </a:r>
          </a:p>
          <a:p>
            <a:r>
              <a:rPr lang="en-IE" altLang="en-US" sz="2200" dirty="0">
                <a:solidFill>
                  <a:srgbClr val="1F4EB7"/>
                </a:solidFill>
              </a:rPr>
              <a:t>• Leadership	Handling adversity</a:t>
            </a:r>
          </a:p>
          <a:p>
            <a:r>
              <a:rPr lang="en-IE" altLang="en-US" sz="2200" dirty="0">
                <a:solidFill>
                  <a:srgbClr val="1F4EB7"/>
                </a:solidFill>
              </a:rPr>
              <a:t>• Teamwork	Persistence</a:t>
            </a:r>
          </a:p>
          <a:p>
            <a:r>
              <a:rPr lang="en-IE" altLang="en-US" sz="2200" dirty="0">
                <a:solidFill>
                  <a:srgbClr val="1F4EB7"/>
                </a:solidFill>
              </a:rPr>
              <a:t>• Compassion </a:t>
            </a:r>
          </a:p>
        </p:txBody>
      </p:sp>
      <p:pic>
        <p:nvPicPr>
          <p:cNvPr id="22" name="Picture 9" descr="DoubleGoalCoach_ethos.jpg">
            <a:extLst>
              <a:ext uri="{FF2B5EF4-FFF2-40B4-BE49-F238E27FC236}">
                <a16:creationId xmlns:a16="http://schemas.microsoft.com/office/drawing/2014/main" id="{38B4F081-320A-49FE-83A4-B416878004CB}"/>
              </a:ext>
            </a:extLst>
          </p:cNvPr>
          <p:cNvPicPr>
            <a:picLocks noChangeAspect="1"/>
          </p:cNvPicPr>
          <p:nvPr/>
        </p:nvPicPr>
        <p:blipFill>
          <a:blip r:embed="rId3">
            <a:extLst>
              <a:ext uri="{28A0092B-C50C-407E-A947-70E740481C1C}">
                <a14:useLocalDpi xmlns:a14="http://schemas.microsoft.com/office/drawing/2010/main" val="0"/>
              </a:ext>
            </a:extLst>
          </a:blip>
          <a:srcRect t="40427" r="-284" b="-1813"/>
          <a:stretch>
            <a:fillRect/>
          </a:stretch>
        </p:blipFill>
        <p:spPr bwMode="auto">
          <a:xfrm>
            <a:off x="6302326" y="1511663"/>
            <a:ext cx="4262511" cy="432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itle 14">
            <a:extLst>
              <a:ext uri="{FF2B5EF4-FFF2-40B4-BE49-F238E27FC236}">
                <a16:creationId xmlns:a16="http://schemas.microsoft.com/office/drawing/2014/main" id="{966A17E3-6AEE-4272-A7FD-E44733F35A5C}"/>
              </a:ext>
            </a:extLst>
          </p:cNvPr>
          <p:cNvSpPr>
            <a:spLocks noGrp="1"/>
          </p:cNvSpPr>
          <p:nvPr>
            <p:ph type="title"/>
          </p:nvPr>
        </p:nvSpPr>
        <p:spPr>
          <a:xfrm>
            <a:off x="1373848" y="106971"/>
            <a:ext cx="10515600" cy="1325563"/>
          </a:xfrm>
        </p:spPr>
        <p:txBody>
          <a:bodyPr vert="horz" lIns="91440" tIns="45720" rIns="91440" bIns="45720" rtlCol="0">
            <a:normAutofit fontScale="90000"/>
          </a:bodyPr>
          <a:lstStyle/>
          <a:p>
            <a:endParaRPr lang="en-US" sz="1100" dirty="0"/>
          </a:p>
          <a:p>
            <a:endParaRPr lang="en-US" sz="1100" dirty="0"/>
          </a:p>
          <a:p>
            <a:endParaRPr lang="en-US" sz="1100" dirty="0"/>
          </a:p>
          <a:p>
            <a:endParaRPr lang="en-US" sz="1100" dirty="0"/>
          </a:p>
          <a:p>
            <a:endParaRPr lang="en-US" sz="1100" dirty="0"/>
          </a:p>
          <a:p>
            <a:endParaRPr lang="en-US" sz="1100" b="1" dirty="0"/>
          </a:p>
          <a:p>
            <a:r>
              <a:rPr lang="en-GB" sz="4600" b="1" dirty="0"/>
              <a:t>Go Games – The Role of the Coach</a:t>
            </a:r>
            <a:endParaRPr lang="en-US" sz="4600" b="1" dirty="0"/>
          </a:p>
          <a:p>
            <a:endParaRPr lang="en-US" sz="1100" dirty="0"/>
          </a:p>
          <a:p>
            <a:endParaRPr lang="en-US" sz="1100" dirty="0"/>
          </a:p>
          <a:p>
            <a:endParaRPr lang="en-US" sz="1100" dirty="0"/>
          </a:p>
          <a:p>
            <a:r>
              <a:rPr lang="en-US" sz="1100" dirty="0"/>
              <a:t> </a:t>
            </a:r>
          </a:p>
        </p:txBody>
      </p:sp>
    </p:spTree>
    <p:extLst>
      <p:ext uri="{BB962C8B-B14F-4D97-AF65-F5344CB8AC3E}">
        <p14:creationId xmlns:p14="http://schemas.microsoft.com/office/powerpoint/2010/main" val="2890497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B3684CCF-CEBB-4D8E-A366-95E43D4C7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9AC00E93-4246-424A-9939-65EC29ACE298}"/>
              </a:ext>
            </a:extLst>
          </p:cNvPr>
          <p:cNvSpPr>
            <a:spLocks noGrp="1"/>
          </p:cNvSpPr>
          <p:nvPr>
            <p:ph type="title"/>
          </p:nvPr>
        </p:nvSpPr>
        <p:spPr>
          <a:xfrm>
            <a:off x="353426" y="62728"/>
            <a:ext cx="5532768" cy="1325563"/>
          </a:xfrm>
        </p:spPr>
        <p:txBody>
          <a:bodyPr vert="horz" lIns="91440" tIns="45720" rIns="91440" bIns="45720" rtlCol="0" anchor="ctr">
            <a:normAutofit fontScale="90000"/>
          </a:bodyPr>
          <a:lstStyle/>
          <a:p>
            <a:endParaRPr lang="en-US" sz="1100" kern="1200" dirty="0">
              <a:solidFill>
                <a:schemeClr val="tx1"/>
              </a:solidFill>
              <a:latin typeface="+mj-lt"/>
              <a:ea typeface="+mj-ea"/>
              <a:cs typeface="+mj-cs"/>
            </a:endParaRPr>
          </a:p>
          <a:p>
            <a:endParaRPr lang="en-US" sz="1100" kern="1200" dirty="0">
              <a:solidFill>
                <a:schemeClr val="tx1"/>
              </a:solidFill>
              <a:latin typeface="+mj-lt"/>
              <a:ea typeface="+mj-ea"/>
              <a:cs typeface="+mj-cs"/>
            </a:endParaRPr>
          </a:p>
          <a:p>
            <a:endParaRPr lang="en-US" sz="1100" kern="1200" dirty="0">
              <a:solidFill>
                <a:schemeClr val="tx1"/>
              </a:solidFill>
              <a:latin typeface="+mj-lt"/>
              <a:ea typeface="+mj-ea"/>
              <a:cs typeface="+mj-cs"/>
            </a:endParaRPr>
          </a:p>
          <a:p>
            <a:endParaRPr lang="en-US" sz="1100" kern="1200" dirty="0">
              <a:solidFill>
                <a:schemeClr val="tx1"/>
              </a:solidFill>
              <a:latin typeface="+mj-lt"/>
              <a:ea typeface="+mj-ea"/>
              <a:cs typeface="+mj-cs"/>
            </a:endParaRPr>
          </a:p>
          <a:p>
            <a:endParaRPr lang="en-US" sz="1100" kern="1200" dirty="0">
              <a:solidFill>
                <a:schemeClr val="tx1"/>
              </a:solidFill>
              <a:latin typeface="+mj-lt"/>
              <a:ea typeface="+mj-ea"/>
              <a:cs typeface="+mj-cs"/>
            </a:endParaRPr>
          </a:p>
          <a:p>
            <a:endParaRPr lang="en-US" sz="1100" b="1" kern="1200" dirty="0">
              <a:solidFill>
                <a:schemeClr val="tx1"/>
              </a:solidFill>
              <a:latin typeface="+mj-lt"/>
              <a:ea typeface="+mj-ea"/>
              <a:cs typeface="+mj-cs"/>
            </a:endParaRPr>
          </a:p>
          <a:p>
            <a:r>
              <a:rPr lang="en-US" sz="4600" b="1" kern="1200" dirty="0">
                <a:solidFill>
                  <a:schemeClr val="tx1"/>
                </a:solidFill>
                <a:latin typeface="+mj-lt"/>
                <a:ea typeface="+mj-ea"/>
                <a:cs typeface="+mj-cs"/>
              </a:rPr>
              <a:t>Go Games – The Role of the Coach (&amp; Parent)</a:t>
            </a:r>
          </a:p>
          <a:p>
            <a:endParaRPr lang="en-US" sz="1100" kern="1200" dirty="0">
              <a:solidFill>
                <a:schemeClr val="tx1"/>
              </a:solidFill>
              <a:latin typeface="+mj-lt"/>
              <a:ea typeface="+mj-ea"/>
              <a:cs typeface="+mj-cs"/>
            </a:endParaRPr>
          </a:p>
          <a:p>
            <a:endParaRPr lang="en-US" sz="1100" kern="1200" dirty="0">
              <a:solidFill>
                <a:schemeClr val="tx1"/>
              </a:solidFill>
              <a:latin typeface="+mj-lt"/>
              <a:ea typeface="+mj-ea"/>
              <a:cs typeface="+mj-cs"/>
            </a:endParaRPr>
          </a:p>
          <a:p>
            <a:endParaRPr lang="en-US" sz="1100" kern="1200" dirty="0">
              <a:solidFill>
                <a:schemeClr val="tx1"/>
              </a:solidFill>
              <a:latin typeface="+mj-lt"/>
              <a:ea typeface="+mj-ea"/>
              <a:cs typeface="+mj-cs"/>
            </a:endParaRPr>
          </a:p>
          <a:p>
            <a:r>
              <a:rPr lang="en-US" sz="1100" kern="1200" dirty="0">
                <a:solidFill>
                  <a:schemeClr val="tx1"/>
                </a:solidFill>
                <a:latin typeface="+mj-lt"/>
                <a:ea typeface="+mj-ea"/>
                <a:cs typeface="+mj-cs"/>
              </a:rPr>
              <a:t> </a:t>
            </a:r>
          </a:p>
        </p:txBody>
      </p:sp>
      <p:sp>
        <p:nvSpPr>
          <p:cNvPr id="13" name="TextBox 12">
            <a:extLst>
              <a:ext uri="{FF2B5EF4-FFF2-40B4-BE49-F238E27FC236}">
                <a16:creationId xmlns:a16="http://schemas.microsoft.com/office/drawing/2014/main" id="{85F17B60-1BF6-497A-90B8-5BBE14B2B057}"/>
              </a:ext>
            </a:extLst>
          </p:cNvPr>
          <p:cNvSpPr txBox="1"/>
          <p:nvPr/>
        </p:nvSpPr>
        <p:spPr>
          <a:xfrm>
            <a:off x="-4621" y="1751216"/>
            <a:ext cx="7104185" cy="4351338"/>
          </a:xfrm>
          <a:prstGeom prst="rect">
            <a:avLst/>
          </a:prstGeom>
        </p:spPr>
        <p:txBody>
          <a:bodyPr vert="horz" lIns="91440" tIns="45720" rIns="91440" bIns="45720" rtlCol="0">
            <a:noAutofit/>
          </a:bodyPr>
          <a:lstStyle/>
          <a:p>
            <a:pPr marL="342900" indent="-228600" defTabSz="914400">
              <a:lnSpc>
                <a:spcPct val="90000"/>
              </a:lnSpc>
              <a:spcAft>
                <a:spcPts val="600"/>
              </a:spcAft>
              <a:buFont typeface="Arial" panose="020B0604020202020204" pitchFamily="34" charset="0"/>
              <a:buChar char="•"/>
              <a:defRPr/>
            </a:pPr>
            <a:r>
              <a:rPr lang="en-US" altLang="en-US" sz="2400" dirty="0"/>
              <a:t>Ensure participants have fun</a:t>
            </a:r>
          </a:p>
          <a:p>
            <a:pPr marL="342900" indent="-228600" defTabSz="914400">
              <a:lnSpc>
                <a:spcPct val="90000"/>
              </a:lnSpc>
              <a:spcAft>
                <a:spcPts val="600"/>
              </a:spcAft>
              <a:buFont typeface="Arial" panose="020B0604020202020204" pitchFamily="34" charset="0"/>
              <a:buChar char="•"/>
              <a:defRPr/>
            </a:pPr>
            <a:endParaRPr lang="en-US" altLang="en-US" sz="2400" dirty="0"/>
          </a:p>
          <a:p>
            <a:pPr marL="342900" indent="-228600" defTabSz="914400">
              <a:lnSpc>
                <a:spcPct val="90000"/>
              </a:lnSpc>
              <a:spcAft>
                <a:spcPts val="600"/>
              </a:spcAft>
              <a:buFont typeface="Arial" panose="020B0604020202020204" pitchFamily="34" charset="0"/>
              <a:buChar char="•"/>
              <a:defRPr/>
            </a:pPr>
            <a:r>
              <a:rPr lang="en-US" altLang="en-US" sz="2400" dirty="0"/>
              <a:t>Inspire young people to be the best they can be </a:t>
            </a:r>
          </a:p>
          <a:p>
            <a:pPr marL="114300" defTabSz="914400">
              <a:lnSpc>
                <a:spcPct val="90000"/>
              </a:lnSpc>
              <a:spcAft>
                <a:spcPts val="600"/>
              </a:spcAft>
              <a:defRPr/>
            </a:pPr>
            <a:r>
              <a:rPr lang="en-US" altLang="en-US" sz="2400" dirty="0"/>
              <a:t>   in both sport and in life</a:t>
            </a:r>
          </a:p>
          <a:p>
            <a:pPr marL="342900" indent="-228600" defTabSz="914400">
              <a:lnSpc>
                <a:spcPct val="90000"/>
              </a:lnSpc>
              <a:spcAft>
                <a:spcPts val="600"/>
              </a:spcAft>
              <a:buFont typeface="Arial" panose="020B0604020202020204" pitchFamily="34" charset="0"/>
              <a:buChar char="•"/>
              <a:defRPr/>
            </a:pPr>
            <a:endParaRPr lang="en-US" altLang="en-US" sz="2400" dirty="0"/>
          </a:p>
          <a:p>
            <a:pPr marL="342900" indent="-228600" defTabSz="914400">
              <a:lnSpc>
                <a:spcPct val="90000"/>
              </a:lnSpc>
              <a:spcAft>
                <a:spcPts val="600"/>
              </a:spcAft>
              <a:buFont typeface="Arial" panose="020B0604020202020204" pitchFamily="34" charset="0"/>
              <a:buChar char="•"/>
              <a:defRPr/>
            </a:pPr>
            <a:r>
              <a:rPr lang="en-US" altLang="en-US" sz="2400" dirty="0" err="1"/>
              <a:t>Recognise</a:t>
            </a:r>
            <a:r>
              <a:rPr lang="en-US" altLang="en-US" sz="2400" dirty="0"/>
              <a:t> that a positive sporting experience can help develop self-confidence and self-esteem</a:t>
            </a:r>
          </a:p>
          <a:p>
            <a:pPr marL="342900" indent="-228600" defTabSz="914400">
              <a:lnSpc>
                <a:spcPct val="90000"/>
              </a:lnSpc>
              <a:spcAft>
                <a:spcPts val="600"/>
              </a:spcAft>
              <a:buFont typeface="Arial" panose="020B0604020202020204" pitchFamily="34" charset="0"/>
              <a:buChar char="•"/>
              <a:defRPr/>
            </a:pPr>
            <a:endParaRPr lang="en-US" altLang="en-US" sz="2400" dirty="0"/>
          </a:p>
          <a:p>
            <a:pPr marL="342900" indent="-228600" defTabSz="914400">
              <a:lnSpc>
                <a:spcPct val="90000"/>
              </a:lnSpc>
              <a:spcAft>
                <a:spcPts val="600"/>
              </a:spcAft>
              <a:buFont typeface="Arial" panose="020B0604020202020204" pitchFamily="34" charset="0"/>
              <a:buChar char="•"/>
              <a:defRPr/>
            </a:pPr>
            <a:r>
              <a:rPr lang="en-US" altLang="en-US" sz="2400" dirty="0"/>
              <a:t>Equip yourself with the most effective methods and practices in your coaching</a:t>
            </a:r>
          </a:p>
          <a:p>
            <a:pPr indent="-228600" defTabSz="914400">
              <a:lnSpc>
                <a:spcPct val="90000"/>
              </a:lnSpc>
              <a:spcAft>
                <a:spcPts val="600"/>
              </a:spcAft>
              <a:buFont typeface="Arial" panose="020B0604020202020204" pitchFamily="34" charset="0"/>
              <a:buChar char="•"/>
              <a:defRPr/>
            </a:pPr>
            <a:endParaRPr lang="en-US" altLang="en-US" sz="2400" dirty="0"/>
          </a:p>
          <a:p>
            <a:pPr marL="342900" indent="-228600" defTabSz="914400">
              <a:lnSpc>
                <a:spcPct val="90000"/>
              </a:lnSpc>
              <a:spcAft>
                <a:spcPts val="600"/>
              </a:spcAft>
              <a:buFont typeface="Arial" panose="020B0604020202020204" pitchFamily="34" charset="0"/>
              <a:buChar char="•"/>
              <a:defRPr/>
            </a:pPr>
            <a:r>
              <a:rPr lang="en-US" altLang="en-US" sz="2400" dirty="0"/>
              <a:t>Success as a coach can ultimately be measured by whether or not participants return to your sessions.</a:t>
            </a:r>
          </a:p>
        </p:txBody>
      </p:sp>
      <p:pic>
        <p:nvPicPr>
          <p:cNvPr id="4" name="Picture 3">
            <a:extLst>
              <a:ext uri="{FF2B5EF4-FFF2-40B4-BE49-F238E27FC236}">
                <a16:creationId xmlns:a16="http://schemas.microsoft.com/office/drawing/2014/main" id="{73EFC3A6-E3E8-4894-A41F-6486EB204A1F}"/>
              </a:ext>
            </a:extLst>
          </p:cNvPr>
          <p:cNvPicPr>
            <a:picLocks noChangeAspect="1"/>
          </p:cNvPicPr>
          <p:nvPr/>
        </p:nvPicPr>
        <p:blipFill>
          <a:blip r:embed="rId2">
            <a:extLst>
              <a:ext uri="{28A0092B-C50C-407E-A947-70E740481C1C}">
                <a14:useLocalDpi xmlns:a14="http://schemas.microsoft.com/office/drawing/2010/main" val="0"/>
              </a:ext>
            </a:extLst>
          </a:blip>
          <a:srcRect t="13250" b="13250"/>
          <a:stretch/>
        </p:blipFill>
        <p:spPr>
          <a:xfrm>
            <a:off x="6965018" y="31474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sp>
        <p:nvSpPr>
          <p:cNvPr id="83" name="Arc 82">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10869" y="-729072"/>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030" name="Picture 6" descr="In Pictures: Tonnes of fun at O'Moores Camogie Club Summer Camp - Laois  Today">
            <a:extLst>
              <a:ext uri="{FF2B5EF4-FFF2-40B4-BE49-F238E27FC236}">
                <a16:creationId xmlns:a16="http://schemas.microsoft.com/office/drawing/2014/main" id="{32604022-8597-46C5-8848-ED81F2A933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075" r="9829" b="4"/>
          <a:stretch/>
        </p:blipFill>
        <p:spPr bwMode="auto">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E1C3C9B-4BEF-450E-B933-7C026F927FAC}"/>
              </a:ext>
            </a:extLst>
          </p:cNvPr>
          <p:cNvPicPr>
            <a:picLocks noChangeAspect="1"/>
          </p:cNvPicPr>
          <p:nvPr/>
        </p:nvPicPr>
        <p:blipFill>
          <a:blip r:embed="rId4">
            <a:extLst>
              <a:ext uri="{28A0092B-C50C-407E-A947-70E740481C1C}">
                <a14:useLocalDpi xmlns:a14="http://schemas.microsoft.com/office/drawing/2010/main" val="0"/>
              </a:ext>
            </a:extLst>
          </a:blip>
          <a:srcRect l="25989" r="25989"/>
          <a:stretch/>
        </p:blipFill>
        <p:spPr>
          <a:xfrm>
            <a:off x="9933462" y="37221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Tree>
    <p:extLst>
      <p:ext uri="{BB962C8B-B14F-4D97-AF65-F5344CB8AC3E}">
        <p14:creationId xmlns:p14="http://schemas.microsoft.com/office/powerpoint/2010/main" val="3172379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2" name="Rectangle 13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9AC00E93-4246-424A-9939-65EC29ACE298}"/>
              </a:ext>
            </a:extLst>
          </p:cNvPr>
          <p:cNvSpPr>
            <a:spLocks noGrp="1"/>
          </p:cNvSpPr>
          <p:nvPr>
            <p:ph type="title"/>
          </p:nvPr>
        </p:nvSpPr>
        <p:spPr>
          <a:xfrm>
            <a:off x="331304" y="-301549"/>
            <a:ext cx="6593365" cy="1807305"/>
          </a:xfrm>
        </p:spPr>
        <p:txBody>
          <a:bodyPr vert="horz" lIns="91440" tIns="45720" rIns="91440" bIns="45720" rtlCol="0">
            <a:normAutofit fontScale="90000"/>
          </a:bodyPr>
          <a:lstStyle/>
          <a:p>
            <a:endParaRPr lang="en-US" sz="1100" dirty="0"/>
          </a:p>
          <a:p>
            <a:endParaRPr lang="en-US" sz="1100" dirty="0"/>
          </a:p>
          <a:p>
            <a:endParaRPr lang="en-US" sz="1100" dirty="0"/>
          </a:p>
          <a:p>
            <a:endParaRPr lang="en-US" sz="1100" dirty="0"/>
          </a:p>
          <a:p>
            <a:endParaRPr lang="en-US" sz="1100" dirty="0"/>
          </a:p>
          <a:p>
            <a:endParaRPr lang="en-US" sz="1100" b="1" dirty="0"/>
          </a:p>
          <a:p>
            <a:r>
              <a:rPr lang="en-GB" sz="4600" b="1" dirty="0"/>
              <a:t>Go Games – How can we do it?</a:t>
            </a:r>
            <a:endParaRPr lang="en-US" sz="4600" b="1" dirty="0"/>
          </a:p>
          <a:p>
            <a:endParaRPr lang="en-US" sz="1100" dirty="0"/>
          </a:p>
          <a:p>
            <a:endParaRPr lang="en-US" sz="1100" dirty="0"/>
          </a:p>
          <a:p>
            <a:endParaRPr lang="en-US" sz="1100" dirty="0"/>
          </a:p>
          <a:p>
            <a:r>
              <a:rPr lang="en-US" sz="1100" dirty="0"/>
              <a:t> </a:t>
            </a:r>
          </a:p>
        </p:txBody>
      </p:sp>
      <p:sp>
        <p:nvSpPr>
          <p:cNvPr id="75" name="Content Placeholder 24">
            <a:extLst>
              <a:ext uri="{FF2B5EF4-FFF2-40B4-BE49-F238E27FC236}">
                <a16:creationId xmlns:a16="http://schemas.microsoft.com/office/drawing/2014/main" id="{63003081-2AD7-4928-9D56-0349E06EE94D}"/>
              </a:ext>
            </a:extLst>
          </p:cNvPr>
          <p:cNvSpPr>
            <a:spLocks noGrp="1"/>
          </p:cNvSpPr>
          <p:nvPr>
            <p:ph idx="1"/>
          </p:nvPr>
        </p:nvSpPr>
        <p:spPr>
          <a:xfrm>
            <a:off x="331304" y="1808219"/>
            <a:ext cx="6593365" cy="3843666"/>
          </a:xfrm>
        </p:spPr>
        <p:txBody>
          <a:bodyPr>
            <a:normAutofit lnSpcReduction="10000"/>
          </a:bodyPr>
          <a:lstStyle/>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effectLst/>
                <a:uLnTx/>
                <a:uFillTx/>
                <a:latin typeface="Calibri" panose="020F0502020204030204"/>
                <a:ea typeface="+mn-ea"/>
                <a:cs typeface="+mn-cs"/>
              </a:rPr>
              <a:t>All participants play in the full game </a:t>
            </a: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endParaRPr kumimoji="0" lang="en-IE" sz="2400" b="0" i="0" u="none" strike="noStrike" kern="1200" cap="none" spc="0" normalizeH="0" baseline="0" noProof="0" dirty="0">
              <a:ln>
                <a:noFill/>
              </a:ln>
              <a:effectLst/>
              <a:uLnTx/>
              <a:uFillTx/>
              <a:latin typeface="Calibri" panose="020F0502020204030204"/>
              <a:ea typeface="+mn-ea"/>
              <a:cs typeface="+mn-cs"/>
            </a:endParaRP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effectLst/>
                <a:uLnTx/>
                <a:uFillTx/>
                <a:latin typeface="Calibri" panose="020F0502020204030204"/>
                <a:ea typeface="+mn-ea"/>
                <a:cs typeface="+mn-cs"/>
              </a:rPr>
              <a:t>Activities are structured in a manner which optimises the level of fun, friendship, fair play and achievement derived by participants</a:t>
            </a: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endParaRPr kumimoji="0" lang="en-IE" sz="2400" b="0" i="0" u="none" strike="noStrike" kern="1200" cap="none" spc="0" normalizeH="0" baseline="0" noProof="0" dirty="0">
              <a:ln>
                <a:noFill/>
              </a:ln>
              <a:effectLst/>
              <a:uLnTx/>
              <a:uFillTx/>
              <a:latin typeface="Calibri" panose="020F0502020204030204"/>
              <a:ea typeface="+mn-ea"/>
              <a:cs typeface="+mn-cs"/>
            </a:endParaRP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effectLst/>
                <a:uLnTx/>
                <a:uFillTx/>
                <a:latin typeface="Calibri" panose="020F0502020204030204"/>
                <a:ea typeface="+mn-ea"/>
                <a:cs typeface="+mn-cs"/>
              </a:rPr>
              <a:t>Participants train and play in a safe, supportive and stimulating environment where they are encouraged to risk error, to learn and to derive maximum enjoyment from their involvement</a:t>
            </a:r>
          </a:p>
          <a:p>
            <a:endParaRPr lang="en-US" sz="1900" dirty="0"/>
          </a:p>
        </p:txBody>
      </p:sp>
      <p:pic>
        <p:nvPicPr>
          <p:cNvPr id="2" name="Picture 1">
            <a:extLst>
              <a:ext uri="{FF2B5EF4-FFF2-40B4-BE49-F238E27FC236}">
                <a16:creationId xmlns:a16="http://schemas.microsoft.com/office/drawing/2014/main" id="{174958E1-2BAF-44DB-B396-EBF261EB5834}"/>
              </a:ext>
            </a:extLst>
          </p:cNvPr>
          <p:cNvPicPr>
            <a:picLocks noChangeAspect="1"/>
          </p:cNvPicPr>
          <p:nvPr/>
        </p:nvPicPr>
        <p:blipFill>
          <a:blip r:embed="rId2">
            <a:extLst>
              <a:ext uri="{28A0092B-C50C-407E-A947-70E740481C1C}">
                <a14:useLocalDpi xmlns:a14="http://schemas.microsoft.com/office/drawing/2010/main" val="0"/>
              </a:ext>
            </a:extLst>
          </a:blip>
          <a:srcRect l="17888" r="17888"/>
          <a:stretch/>
        </p:blipFill>
        <p:spPr>
          <a:xfrm>
            <a:off x="6927718" y="10"/>
            <a:ext cx="5264282"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6039036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otalTime>327</TotalTime>
  <Words>818</Words>
  <Application>Microsoft Office PowerPoint</Application>
  <PresentationFormat>Widescreen</PresentationFormat>
  <Paragraphs>145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Go Games – The What, The Why and The How  Stuart Reid</vt:lpstr>
      <vt:lpstr>Go Games – What does it stand for?</vt:lpstr>
      <vt:lpstr>Go Games – What is the ethos?</vt:lpstr>
      <vt:lpstr>Go Games – What are the benefits?</vt:lpstr>
      <vt:lpstr>Go Games – Why do we play?</vt:lpstr>
      <vt:lpstr>      Go Games – The Role of the Coach     </vt:lpstr>
      <vt:lpstr>      Go Games – The Role of the Coach (&amp; Parent)     </vt:lpstr>
      <vt:lpstr>      Go Games – How can we do it?     </vt:lpstr>
      <vt:lpstr>      Go Games – How can we do it?     </vt:lpstr>
      <vt:lpstr>Go Games – Coaching Tools</vt:lpstr>
      <vt:lpstr>Go Games – Coaching Tools  Effort Log</vt:lpstr>
      <vt:lpstr>Go Games – Practical Advice for Organisers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Stuart Reid</dc:creator>
  <cp:lastModifiedBy>Stuart Reid</cp:lastModifiedBy>
  <cp:revision>18</cp:revision>
  <dcterms:created xsi:type="dcterms:W3CDTF">2021-01-26T17:16:53Z</dcterms:created>
  <dcterms:modified xsi:type="dcterms:W3CDTF">2021-02-01T19:15:05Z</dcterms:modified>
</cp:coreProperties>
</file>