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70" r:id="rId3"/>
    <p:sldId id="27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FF55-BCED-4033-811D-65B17B6A5CA6}" type="datetimeFigureOut">
              <a:rPr lang="en-IE" smtClean="0"/>
              <a:t>29/01/2021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B49B-732C-4716-ABC0-2494B22BD7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0717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FF55-BCED-4033-811D-65B17B6A5CA6}" type="datetimeFigureOut">
              <a:rPr lang="en-IE" smtClean="0"/>
              <a:t>29/01/2021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B49B-732C-4716-ABC0-2494B22BD7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13658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FF55-BCED-4033-811D-65B17B6A5CA6}" type="datetimeFigureOut">
              <a:rPr lang="en-IE" smtClean="0"/>
              <a:t>29/01/2021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B49B-732C-4716-ABC0-2494B22BD7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5320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FF55-BCED-4033-811D-65B17B6A5CA6}" type="datetimeFigureOut">
              <a:rPr lang="en-IE" smtClean="0"/>
              <a:t>29/01/2021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B49B-732C-4716-ABC0-2494B22BD7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816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FF55-BCED-4033-811D-65B17B6A5CA6}" type="datetimeFigureOut">
              <a:rPr lang="en-IE" smtClean="0"/>
              <a:t>29/01/2021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B49B-732C-4716-ABC0-2494B22BD7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3388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FF55-BCED-4033-811D-65B17B6A5CA6}" type="datetimeFigureOut">
              <a:rPr lang="en-IE" smtClean="0"/>
              <a:t>29/01/2021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B49B-732C-4716-ABC0-2494B22BD7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48520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FF55-BCED-4033-811D-65B17B6A5CA6}" type="datetimeFigureOut">
              <a:rPr lang="en-IE" smtClean="0"/>
              <a:t>29/01/2021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B49B-732C-4716-ABC0-2494B22BD7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001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FF55-BCED-4033-811D-65B17B6A5CA6}" type="datetimeFigureOut">
              <a:rPr lang="en-IE" smtClean="0"/>
              <a:t>29/01/2021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B49B-732C-4716-ABC0-2494B22BD7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789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FF55-BCED-4033-811D-65B17B6A5CA6}" type="datetimeFigureOut">
              <a:rPr lang="en-IE" smtClean="0"/>
              <a:t>29/01/2021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B49B-732C-4716-ABC0-2494B22BD7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2851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FF55-BCED-4033-811D-65B17B6A5CA6}" type="datetimeFigureOut">
              <a:rPr lang="en-IE" smtClean="0"/>
              <a:t>29/01/2021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B49B-732C-4716-ABC0-2494B22BD7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194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3FF55-BCED-4033-811D-65B17B6A5CA6}" type="datetimeFigureOut">
              <a:rPr lang="en-IE" smtClean="0"/>
              <a:t>29/01/2021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B49B-732C-4716-ABC0-2494B22BD7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20069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3FF55-BCED-4033-811D-65B17B6A5CA6}" type="datetimeFigureOut">
              <a:rPr lang="en-IE" smtClean="0"/>
              <a:t>29/01/2021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FB49B-732C-4716-ABC0-2494B22BD73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4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Content Placeholder 20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5263A94-0C75-463C-9E58-AE606DE7DB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0"/>
            <a:ext cx="12191981" cy="6857990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987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Content Placeholder 24">
            <a:extLst>
              <a:ext uri="{FF2B5EF4-FFF2-40B4-BE49-F238E27FC236}">
                <a16:creationId xmlns:a16="http://schemas.microsoft.com/office/drawing/2014/main" id="{63003081-2AD7-4928-9D56-0349E06EE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7898" y="1234159"/>
            <a:ext cx="9396670" cy="4393982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en-IE" sz="2400" b="1" dirty="0"/>
              <a:t>Effort / Stretch Goals</a:t>
            </a:r>
            <a:endParaRPr lang="en-IE" sz="2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IE" sz="2400" dirty="0"/>
              <a:t>Outcome goals tend to focus on the end result which can sometimes be out of your personal control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IE" sz="2400" dirty="0"/>
              <a:t>Effort goals are motivating because players can control them and can easily see when and where progress is made - this can then lead to outcomes being achieved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IE" sz="2400" dirty="0"/>
              <a:t>Once achieved you can ‘stretch’ the goals to challenge and motivate the players</a:t>
            </a:r>
          </a:p>
          <a:p>
            <a:pPr>
              <a:defRPr/>
            </a:pPr>
            <a:endParaRPr lang="en-IE" sz="2400" dirty="0"/>
          </a:p>
          <a:p>
            <a:pPr>
              <a:defRPr/>
            </a:pPr>
            <a:r>
              <a:rPr lang="en-IE" sz="2400" dirty="0"/>
              <a:t>Outcome Goal = Strike the ball well off both sides	</a:t>
            </a:r>
          </a:p>
          <a:p>
            <a:pPr>
              <a:defRPr/>
            </a:pPr>
            <a:r>
              <a:rPr lang="en-IE" sz="2400" dirty="0"/>
              <a:t>Effort Goal = 1. Correct set up prior to swinging the </a:t>
            </a:r>
            <a:r>
              <a:rPr lang="en-IE" sz="2400" dirty="0" err="1"/>
              <a:t>hurley</a:t>
            </a:r>
            <a:r>
              <a:rPr lang="en-IE" sz="2400" dirty="0"/>
              <a:t> 			             2. C-shaped swing 	3. Correct ball toss (direction/height) 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Isosceles Triangle 45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7" name="Isosceles Triangle 4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4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B1E25D-B3CB-4B47-9328-B41D469E3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4695" y="-95704"/>
            <a:ext cx="10515600" cy="1325563"/>
          </a:xfrm>
        </p:spPr>
        <p:txBody>
          <a:bodyPr/>
          <a:lstStyle/>
          <a:p>
            <a:r>
              <a:rPr lang="en-GB" sz="4400" b="1" dirty="0"/>
              <a:t>Go Games – Coaching Tools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87945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Content Placeholder 20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5263A94-0C75-463C-9E58-AE606DE7DB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0"/>
            <a:ext cx="12191981" cy="6857990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987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Isosceles Triangle 45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7" name="Isosceles Triangle 4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4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B1E25D-B3CB-4B47-9328-B41D469E3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49" y="31240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400" b="1" dirty="0"/>
              <a:t>Go Games – Coaching Tools</a:t>
            </a:r>
            <a:br>
              <a:rPr lang="en-GB" sz="4400" b="1" dirty="0"/>
            </a:br>
            <a:br>
              <a:rPr lang="en-GB" sz="4400" b="1" dirty="0"/>
            </a:br>
            <a:r>
              <a:rPr lang="en-GB" sz="2700" b="1" dirty="0"/>
              <a:t>Effort Log</a:t>
            </a:r>
            <a:endParaRPr lang="en-IE" sz="2700" dirty="0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76B77C26-BB92-4F29-BDE8-9A7BA190A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377096"/>
              </p:ext>
            </p:extLst>
          </p:nvPr>
        </p:nvGraphicFramePr>
        <p:xfrm>
          <a:off x="118949" y="1776440"/>
          <a:ext cx="10515600" cy="4198509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941225">
                  <a:extLst>
                    <a:ext uri="{9D8B030D-6E8A-4147-A177-3AD203B41FA5}">
                      <a16:colId xmlns:a16="http://schemas.microsoft.com/office/drawing/2014/main" val="1888910208"/>
                    </a:ext>
                  </a:extLst>
                </a:gridCol>
                <a:gridCol w="1285461">
                  <a:extLst>
                    <a:ext uri="{9D8B030D-6E8A-4147-A177-3AD203B41FA5}">
                      <a16:colId xmlns:a16="http://schemas.microsoft.com/office/drawing/2014/main" val="2684652008"/>
                    </a:ext>
                  </a:extLst>
                </a:gridCol>
                <a:gridCol w="795130">
                  <a:extLst>
                    <a:ext uri="{9D8B030D-6E8A-4147-A177-3AD203B41FA5}">
                      <a16:colId xmlns:a16="http://schemas.microsoft.com/office/drawing/2014/main" val="2505562009"/>
                    </a:ext>
                  </a:extLst>
                </a:gridCol>
                <a:gridCol w="1192696">
                  <a:extLst>
                    <a:ext uri="{9D8B030D-6E8A-4147-A177-3AD203B41FA5}">
                      <a16:colId xmlns:a16="http://schemas.microsoft.com/office/drawing/2014/main" val="1112134215"/>
                    </a:ext>
                  </a:extLst>
                </a:gridCol>
                <a:gridCol w="967409">
                  <a:extLst>
                    <a:ext uri="{9D8B030D-6E8A-4147-A177-3AD203B41FA5}">
                      <a16:colId xmlns:a16="http://schemas.microsoft.com/office/drawing/2014/main" val="90443496"/>
                    </a:ext>
                  </a:extLst>
                </a:gridCol>
                <a:gridCol w="834887">
                  <a:extLst>
                    <a:ext uri="{9D8B030D-6E8A-4147-A177-3AD203B41FA5}">
                      <a16:colId xmlns:a16="http://schemas.microsoft.com/office/drawing/2014/main" val="4006509721"/>
                    </a:ext>
                  </a:extLst>
                </a:gridCol>
                <a:gridCol w="1590260">
                  <a:extLst>
                    <a:ext uri="{9D8B030D-6E8A-4147-A177-3AD203B41FA5}">
                      <a16:colId xmlns:a16="http://schemas.microsoft.com/office/drawing/2014/main" val="3744487480"/>
                    </a:ext>
                  </a:extLst>
                </a:gridCol>
                <a:gridCol w="1192696">
                  <a:extLst>
                    <a:ext uri="{9D8B030D-6E8A-4147-A177-3AD203B41FA5}">
                      <a16:colId xmlns:a16="http://schemas.microsoft.com/office/drawing/2014/main" val="1146634879"/>
                    </a:ext>
                  </a:extLst>
                </a:gridCol>
                <a:gridCol w="1715836">
                  <a:extLst>
                    <a:ext uri="{9D8B030D-6E8A-4147-A177-3AD203B41FA5}">
                      <a16:colId xmlns:a16="http://schemas.microsoft.com/office/drawing/2014/main" val="2606662265"/>
                    </a:ext>
                  </a:extLst>
                </a:gridCol>
              </a:tblGrid>
              <a:tr h="469208">
                <a:tc>
                  <a:txBody>
                    <a:bodyPr/>
                    <a:lstStyle/>
                    <a:p>
                      <a:pPr algn="l"/>
                      <a:r>
                        <a:rPr lang="en-IE" dirty="0"/>
                        <a:t>Coach: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dirty="0"/>
                        <a:t>Session: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/>
                        <a:t>Date: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735022"/>
                  </a:ext>
                </a:extLst>
              </a:tr>
              <a:tr h="444845">
                <a:tc>
                  <a:txBody>
                    <a:bodyPr/>
                    <a:lstStyle/>
                    <a:p>
                      <a:pPr algn="l"/>
                      <a:r>
                        <a:rPr lang="en-IE" b="1" dirty="0"/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b="1" dirty="0"/>
                        <a:t>Attendance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b="1" dirty="0"/>
                        <a:t>Effort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b="1" dirty="0"/>
                        <a:t>Behaviour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b="1" dirty="0"/>
                        <a:t>Attitude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b="1" dirty="0"/>
                        <a:t>Water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b="1" dirty="0"/>
                        <a:t>Helping others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b="1" dirty="0"/>
                        <a:t>Teamwork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b="1" dirty="0"/>
                        <a:t>Encouragement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233886"/>
                  </a:ext>
                </a:extLst>
              </a:tr>
              <a:tr h="469208">
                <a:tc>
                  <a:txBody>
                    <a:bodyPr/>
                    <a:lstStyle/>
                    <a:p>
                      <a:pPr algn="l"/>
                      <a:r>
                        <a:rPr lang="en-IE" dirty="0"/>
                        <a:t>Player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8007777"/>
                  </a:ext>
                </a:extLst>
              </a:tr>
              <a:tr h="469208">
                <a:tc>
                  <a:txBody>
                    <a:bodyPr/>
                    <a:lstStyle/>
                    <a:p>
                      <a:pPr algn="l"/>
                      <a:r>
                        <a:rPr lang="en-IE" dirty="0"/>
                        <a:t>Player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1160180"/>
                  </a:ext>
                </a:extLst>
              </a:tr>
              <a:tr h="469208">
                <a:tc>
                  <a:txBody>
                    <a:bodyPr/>
                    <a:lstStyle/>
                    <a:p>
                      <a:pPr algn="l"/>
                      <a:r>
                        <a:rPr lang="en-IE" dirty="0"/>
                        <a:t>Player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8451778"/>
                  </a:ext>
                </a:extLst>
              </a:tr>
              <a:tr h="469208">
                <a:tc>
                  <a:txBody>
                    <a:bodyPr/>
                    <a:lstStyle/>
                    <a:p>
                      <a:pPr algn="l"/>
                      <a:r>
                        <a:rPr lang="en-IE" dirty="0"/>
                        <a:t>Player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247366"/>
                  </a:ext>
                </a:extLst>
              </a:tr>
              <a:tr h="469208">
                <a:tc>
                  <a:txBody>
                    <a:bodyPr/>
                    <a:lstStyle/>
                    <a:p>
                      <a:pPr algn="l"/>
                      <a:r>
                        <a:rPr lang="en-IE" dirty="0"/>
                        <a:t>Player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62715"/>
                  </a:ext>
                </a:extLst>
              </a:tr>
              <a:tr h="469208">
                <a:tc>
                  <a:txBody>
                    <a:bodyPr/>
                    <a:lstStyle/>
                    <a:p>
                      <a:pPr algn="l"/>
                      <a:r>
                        <a:rPr lang="en-IE" dirty="0"/>
                        <a:t>Player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5800825"/>
                  </a:ext>
                </a:extLst>
              </a:tr>
              <a:tr h="469208">
                <a:tc>
                  <a:txBody>
                    <a:bodyPr/>
                    <a:lstStyle/>
                    <a:p>
                      <a:pPr algn="l"/>
                      <a:r>
                        <a:rPr lang="en-IE" dirty="0"/>
                        <a:t>Player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009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515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Content Placeholder 20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5263A94-0C75-463C-9E58-AE606DE7DB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0"/>
            <a:ext cx="12191981" cy="6857990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987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Isosceles Triangle 45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7" name="Isosceles Triangle 4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4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B1E25D-B3CB-4B47-9328-B41D469E3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49" y="23647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4400" b="1" dirty="0"/>
              <a:t>Go Games – Practical Advice for Organisers</a:t>
            </a:r>
            <a:br>
              <a:rPr lang="en-GB" sz="4400" b="1" dirty="0"/>
            </a:br>
            <a:endParaRPr lang="en-IE" sz="27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3FB10B-DF4C-4A2B-A6DC-8F74E70D3085}"/>
              </a:ext>
            </a:extLst>
          </p:cNvPr>
          <p:cNvSpPr txBox="1"/>
          <p:nvPr/>
        </p:nvSpPr>
        <p:spPr>
          <a:xfrm>
            <a:off x="1014060" y="1527382"/>
            <a:ext cx="962048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/>
              <a:t>Research has proven kids play for fun – winning is not their primary motivation</a:t>
            </a:r>
          </a:p>
          <a:p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Research has proven kids prefer playing &amp; losing to winning &amp; not playing</a:t>
            </a:r>
          </a:p>
          <a:p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/>
              <a:t>SMALLER IS BETTER - Players cannot improve if they don’t touch the ball!</a:t>
            </a:r>
          </a:p>
          <a:p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Less players on the pitch = more player involvement = happier and more competent players</a:t>
            </a:r>
          </a:p>
          <a:p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/>
              <a:t>Teams should know their numbers in advance and communicate with the blitz organisers to make smaller-sided games – more pitches, more teams, less players per team = happy players!</a:t>
            </a:r>
          </a:p>
          <a:p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Coaches have a duty to improve themselves as much as they ask their players to improve</a:t>
            </a:r>
          </a:p>
          <a:p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/>
              <a:t>Players should NEVER be written off at any age, young people mature and develop at different speeds so time and patience is required for optimal develop</a:t>
            </a:r>
          </a:p>
          <a:p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Success as a Go Games coach is ultimately judged on if your players come back and continue playing – winning is irrelevant and a poor measure of success at this age!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93851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323</Words>
  <Application>Microsoft Office PowerPoint</Application>
  <PresentationFormat>Widescreen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Go Games – Coaching Tools</vt:lpstr>
      <vt:lpstr>Go Games – Coaching Tools  Effort Log</vt:lpstr>
      <vt:lpstr>Go Games – Practical Advice for Organisers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 Reid</dc:creator>
  <cp:lastModifiedBy>Louise Conlon</cp:lastModifiedBy>
  <cp:revision>18</cp:revision>
  <dcterms:created xsi:type="dcterms:W3CDTF">2021-01-26T17:16:53Z</dcterms:created>
  <dcterms:modified xsi:type="dcterms:W3CDTF">2021-01-29T14:04:26Z</dcterms:modified>
</cp:coreProperties>
</file>